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12192000" cy="6858000"/>
  <p:notesSz cx="6858000" cy="9144000"/>
  <p:embeddedFontLst>
    <p:embeddedFont>
      <p:font typeface="Source Han Sans CN Regular" panose="020B0A00000000000000" charset="-122"/>
      <p:bold r:id="rId32"/>
    </p:embeddedFont>
    <p:embeddedFont>
      <p:font typeface="Source Han Sans" panose="020B0400000000000000" charset="-122"/>
      <p:regular r:id="rId33"/>
    </p:embeddedFont>
    <p:embeddedFont>
      <p:font typeface="Source Han Sans CN Bold" panose="020B0800000000000000" charset="-122"/>
      <p:bold r:id="rId34"/>
    </p:embeddedFont>
    <p:embeddedFont>
      <p:font typeface="OPPOSans B" panose="00020600040101010101" charset="-122"/>
      <p:regular r:id="rId35"/>
    </p:embeddedFont>
    <p:embeddedFont>
      <p:font typeface="等线" panose="02010600030101010101" charset="-122"/>
      <p:regular r:id="rId36"/>
    </p:embeddedFont>
    <p:embeddedFont>
      <p:font typeface="OPPOSans H" panose="00020600040101010101" charset="-122"/>
      <p:regular r:id="rId3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font" Target="fonts/font6.fntdata"/><Relationship Id="rId36" Type="http://schemas.openxmlformats.org/officeDocument/2006/relationships/font" Target="fonts/font5.fntdata"/><Relationship Id="rId35" Type="http://schemas.openxmlformats.org/officeDocument/2006/relationships/font" Target="fonts/font4.fntdata"/><Relationship Id="rId34" Type="http://schemas.openxmlformats.org/officeDocument/2006/relationships/font" Target="fonts/font3.fntdata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2.png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3.png"/><Relationship Id="rId10" Type="http://schemas.openxmlformats.org/officeDocument/2006/relationships/tags" Target="../tags/tag8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image" Target="../media/image2.png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3.png"/><Relationship Id="rId10" Type="http://schemas.openxmlformats.org/officeDocument/2006/relationships/tags" Target="../tags/tag16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916674" y="1895384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33291" y="2311060"/>
            <a:ext cx="5904756" cy="201061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5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KPL中单数据深度分析报告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3289" y="831270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标题 1"/>
          <p:cNvSpPr txBox="1"/>
          <p:nvPr>
            <p:custDataLst>
              <p:tags r:id="rId3"/>
            </p:custDataLst>
          </p:nvPr>
        </p:nvSpPr>
        <p:spPr>
          <a:xfrm>
            <a:off x="426022" y="4759105"/>
            <a:ext cx="1303866" cy="46696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4"/>
            </p:custDataLst>
          </p:nvPr>
        </p:nvSpPr>
        <p:spPr>
          <a:xfrm>
            <a:off x="624148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主讲人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5"/>
            </p:custDataLst>
          </p:nvPr>
        </p:nvSpPr>
        <p:spPr>
          <a:xfrm>
            <a:off x="1408373" y="4759105"/>
            <a:ext cx="1340068" cy="46696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6"/>
            </p:custDataLst>
          </p:nvPr>
        </p:nvSpPr>
        <p:spPr>
          <a:xfrm>
            <a:off x="1728100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zh-CN" altLang="en-US"/>
              <a:t>赵奕扬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7"/>
            </p:custDataLst>
          </p:nvPr>
        </p:nvSpPr>
        <p:spPr>
          <a:xfrm>
            <a:off x="2992145" y="4759105"/>
            <a:ext cx="1303866" cy="46696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8"/>
            </p:custDataLst>
          </p:nvPr>
        </p:nvSpPr>
        <p:spPr>
          <a:xfrm>
            <a:off x="3190271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dist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9"/>
            </p:custDataLst>
          </p:nvPr>
        </p:nvSpPr>
        <p:spPr>
          <a:xfrm>
            <a:off x="3990812" y="4759105"/>
            <a:ext cx="1340068" cy="46696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0"/>
            </p:custDataLst>
          </p:nvPr>
        </p:nvSpPr>
        <p:spPr>
          <a:xfrm>
            <a:off x="4117941" y="4862412"/>
            <a:ext cx="1085810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2025.4.19</a:t>
            </a:r>
            <a:endParaRPr kumimoji="1"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1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33290" y="1518658"/>
            <a:ext cx="3246452" cy="607063"/>
          </a:xfrm>
          <a:custGeom>
            <a:avLst/>
            <a:gdLst>
              <a:gd name="connsiteX0" fmla="*/ 442228 w 4729895"/>
              <a:gd name="connsiteY0" fmla="*/ 0 h 884456"/>
              <a:gd name="connsiteX1" fmla="*/ 849703 w 4729895"/>
              <a:gd name="connsiteY1" fmla="*/ 270093 h 884456"/>
              <a:gd name="connsiteX2" fmla="*/ 850081 w 4729895"/>
              <a:gd name="connsiteY2" fmla="*/ 271310 h 884456"/>
              <a:gd name="connsiteX3" fmla="*/ 850458 w 4729895"/>
              <a:gd name="connsiteY3" fmla="*/ 270093 h 884456"/>
              <a:gd name="connsiteX4" fmla="*/ 1257933 w 4729895"/>
              <a:gd name="connsiteY4" fmla="*/ 0 h 884456"/>
              <a:gd name="connsiteX5" fmla="*/ 1570636 w 4729895"/>
              <a:gd name="connsiteY5" fmla="*/ 129526 h 884456"/>
              <a:gd name="connsiteX6" fmla="*/ 1605329 w 4729895"/>
              <a:gd name="connsiteY6" fmla="*/ 171575 h 884456"/>
              <a:gd name="connsiteX7" fmla="*/ 1640023 w 4729895"/>
              <a:gd name="connsiteY7" fmla="*/ 129526 h 884456"/>
              <a:gd name="connsiteX8" fmla="*/ 1952725 w 4729895"/>
              <a:gd name="connsiteY8" fmla="*/ 0 h 884456"/>
              <a:gd name="connsiteX9" fmla="*/ 2360200 w 4729895"/>
              <a:gd name="connsiteY9" fmla="*/ 270093 h 884456"/>
              <a:gd name="connsiteX10" fmla="*/ 2360578 w 4729895"/>
              <a:gd name="connsiteY10" fmla="*/ 271310 h 884456"/>
              <a:gd name="connsiteX11" fmla="*/ 2360956 w 4729895"/>
              <a:gd name="connsiteY11" fmla="*/ 270093 h 884456"/>
              <a:gd name="connsiteX12" fmla="*/ 2768431 w 4729895"/>
              <a:gd name="connsiteY12" fmla="*/ 0 h 884456"/>
              <a:gd name="connsiteX13" fmla="*/ 3081133 w 4729895"/>
              <a:gd name="connsiteY13" fmla="*/ 129526 h 884456"/>
              <a:gd name="connsiteX14" fmla="*/ 3120196 w 4729895"/>
              <a:gd name="connsiteY14" fmla="*/ 176871 h 884456"/>
              <a:gd name="connsiteX15" fmla="*/ 3159260 w 4729895"/>
              <a:gd name="connsiteY15" fmla="*/ 129526 h 884456"/>
              <a:gd name="connsiteX16" fmla="*/ 3471962 w 4729895"/>
              <a:gd name="connsiteY16" fmla="*/ 0 h 884456"/>
              <a:gd name="connsiteX17" fmla="*/ 3879437 w 4729895"/>
              <a:gd name="connsiteY17" fmla="*/ 270093 h 884456"/>
              <a:gd name="connsiteX18" fmla="*/ 3879815 w 4729895"/>
              <a:gd name="connsiteY18" fmla="*/ 271310 h 884456"/>
              <a:gd name="connsiteX19" fmla="*/ 3880193 w 4729895"/>
              <a:gd name="connsiteY19" fmla="*/ 270093 h 884456"/>
              <a:gd name="connsiteX20" fmla="*/ 4287668 w 4729895"/>
              <a:gd name="connsiteY20" fmla="*/ 0 h 884456"/>
              <a:gd name="connsiteX21" fmla="*/ 4729895 w 4729895"/>
              <a:gd name="connsiteY21" fmla="*/ 442228 h 884456"/>
              <a:gd name="connsiteX22" fmla="*/ 4287668 w 4729895"/>
              <a:gd name="connsiteY22" fmla="*/ 884456 h 884456"/>
              <a:gd name="connsiteX23" fmla="*/ 3880193 w 4729895"/>
              <a:gd name="connsiteY23" fmla="*/ 614363 h 884456"/>
              <a:gd name="connsiteX24" fmla="*/ 3879815 w 4729895"/>
              <a:gd name="connsiteY24" fmla="*/ 613146 h 884456"/>
              <a:gd name="connsiteX25" fmla="*/ 3879437 w 4729895"/>
              <a:gd name="connsiteY25" fmla="*/ 614363 h 884456"/>
              <a:gd name="connsiteX26" fmla="*/ 3471962 w 4729895"/>
              <a:gd name="connsiteY26" fmla="*/ 884456 h 884456"/>
              <a:gd name="connsiteX27" fmla="*/ 3159260 w 4729895"/>
              <a:gd name="connsiteY27" fmla="*/ 754930 h 884456"/>
              <a:gd name="connsiteX28" fmla="*/ 3120196 w 4729895"/>
              <a:gd name="connsiteY28" fmla="*/ 707585 h 884456"/>
              <a:gd name="connsiteX29" fmla="*/ 3081133 w 4729895"/>
              <a:gd name="connsiteY29" fmla="*/ 754930 h 884456"/>
              <a:gd name="connsiteX30" fmla="*/ 2768431 w 4729895"/>
              <a:gd name="connsiteY30" fmla="*/ 884456 h 884456"/>
              <a:gd name="connsiteX31" fmla="*/ 2360956 w 4729895"/>
              <a:gd name="connsiteY31" fmla="*/ 614363 h 884456"/>
              <a:gd name="connsiteX32" fmla="*/ 2360578 w 4729895"/>
              <a:gd name="connsiteY32" fmla="*/ 613146 h 884456"/>
              <a:gd name="connsiteX33" fmla="*/ 2360200 w 4729895"/>
              <a:gd name="connsiteY33" fmla="*/ 614363 h 884456"/>
              <a:gd name="connsiteX34" fmla="*/ 1952725 w 4729895"/>
              <a:gd name="connsiteY34" fmla="*/ 884456 h 884456"/>
              <a:gd name="connsiteX35" fmla="*/ 1640023 w 4729895"/>
              <a:gd name="connsiteY35" fmla="*/ 754930 h 884456"/>
              <a:gd name="connsiteX36" fmla="*/ 1605329 w 4729895"/>
              <a:gd name="connsiteY36" fmla="*/ 712881 h 884456"/>
              <a:gd name="connsiteX37" fmla="*/ 1570636 w 4729895"/>
              <a:gd name="connsiteY37" fmla="*/ 754930 h 884456"/>
              <a:gd name="connsiteX38" fmla="*/ 1257933 w 4729895"/>
              <a:gd name="connsiteY38" fmla="*/ 884456 h 884456"/>
              <a:gd name="connsiteX39" fmla="*/ 850458 w 4729895"/>
              <a:gd name="connsiteY39" fmla="*/ 614363 h 884456"/>
              <a:gd name="connsiteX40" fmla="*/ 850081 w 4729895"/>
              <a:gd name="connsiteY40" fmla="*/ 613146 h 884456"/>
              <a:gd name="connsiteX41" fmla="*/ 849703 w 4729895"/>
              <a:gd name="connsiteY41" fmla="*/ 614363 h 884456"/>
              <a:gd name="connsiteX42" fmla="*/ 442228 w 4729895"/>
              <a:gd name="connsiteY42" fmla="*/ 884456 h 884456"/>
              <a:gd name="connsiteX43" fmla="*/ 0 w 4729895"/>
              <a:gd name="connsiteY43" fmla="*/ 442228 h 884456"/>
              <a:gd name="connsiteX44" fmla="*/ 442228 w 4729895"/>
              <a:gd name="connsiteY44" fmla="*/ 0 h 884456"/>
            </a:gdLst>
            <a:ahLst/>
            <a:cxnLst/>
            <a:rect l="l" t="t" r="r" b="b"/>
            <a:pathLst>
              <a:path w="4729895" h="884456">
                <a:moveTo>
                  <a:pt x="442228" y="0"/>
                </a:moveTo>
                <a:cubicBezTo>
                  <a:pt x="625404" y="0"/>
                  <a:pt x="782569" y="111371"/>
                  <a:pt x="849703" y="270093"/>
                </a:cubicBezTo>
                <a:lnTo>
                  <a:pt x="850081" y="271310"/>
                </a:lnTo>
                <a:lnTo>
                  <a:pt x="850458" y="270093"/>
                </a:lnTo>
                <a:cubicBezTo>
                  <a:pt x="917592" y="111371"/>
                  <a:pt x="1074757" y="0"/>
                  <a:pt x="1257933" y="0"/>
                </a:cubicBezTo>
                <a:cubicBezTo>
                  <a:pt x="1380051" y="0"/>
                  <a:pt x="1490608" y="49498"/>
                  <a:pt x="1570636" y="129526"/>
                </a:cubicBezTo>
                <a:lnTo>
                  <a:pt x="1605329" y="171575"/>
                </a:lnTo>
                <a:lnTo>
                  <a:pt x="1640023" y="129526"/>
                </a:lnTo>
                <a:cubicBezTo>
                  <a:pt x="1720050" y="49498"/>
                  <a:pt x="1830607" y="0"/>
                  <a:pt x="1952725" y="0"/>
                </a:cubicBezTo>
                <a:cubicBezTo>
                  <a:pt x="2135901" y="0"/>
                  <a:pt x="2293066" y="111371"/>
                  <a:pt x="2360200" y="270093"/>
                </a:cubicBezTo>
                <a:lnTo>
                  <a:pt x="2360578" y="271310"/>
                </a:lnTo>
                <a:lnTo>
                  <a:pt x="2360956" y="270093"/>
                </a:lnTo>
                <a:cubicBezTo>
                  <a:pt x="2428089" y="111371"/>
                  <a:pt x="2585254" y="0"/>
                  <a:pt x="2768431" y="0"/>
                </a:cubicBezTo>
                <a:cubicBezTo>
                  <a:pt x="2890548" y="0"/>
                  <a:pt x="3001105" y="49498"/>
                  <a:pt x="3081133" y="129526"/>
                </a:cubicBezTo>
                <a:lnTo>
                  <a:pt x="3120196" y="176871"/>
                </a:lnTo>
                <a:lnTo>
                  <a:pt x="3159260" y="129526"/>
                </a:lnTo>
                <a:cubicBezTo>
                  <a:pt x="3239287" y="49498"/>
                  <a:pt x="3349844" y="0"/>
                  <a:pt x="3471962" y="0"/>
                </a:cubicBezTo>
                <a:cubicBezTo>
                  <a:pt x="3655138" y="0"/>
                  <a:pt x="3812303" y="111371"/>
                  <a:pt x="3879437" y="270093"/>
                </a:cubicBezTo>
                <a:lnTo>
                  <a:pt x="3879815" y="271310"/>
                </a:lnTo>
                <a:lnTo>
                  <a:pt x="3880193" y="270093"/>
                </a:lnTo>
                <a:cubicBezTo>
                  <a:pt x="3947326" y="111371"/>
                  <a:pt x="4104491" y="0"/>
                  <a:pt x="4287668" y="0"/>
                </a:cubicBezTo>
                <a:cubicBezTo>
                  <a:pt x="4531903" y="0"/>
                  <a:pt x="4729895" y="197993"/>
                  <a:pt x="4729895" y="442228"/>
                </a:cubicBezTo>
                <a:cubicBezTo>
                  <a:pt x="4729895" y="686464"/>
                  <a:pt x="4531903" y="884456"/>
                  <a:pt x="4287668" y="884456"/>
                </a:cubicBezTo>
                <a:cubicBezTo>
                  <a:pt x="4104491" y="884456"/>
                  <a:pt x="3947326" y="773086"/>
                  <a:pt x="3880193" y="614363"/>
                </a:cubicBezTo>
                <a:lnTo>
                  <a:pt x="3879815" y="613146"/>
                </a:lnTo>
                <a:lnTo>
                  <a:pt x="3879437" y="614363"/>
                </a:lnTo>
                <a:cubicBezTo>
                  <a:pt x="3812303" y="773086"/>
                  <a:pt x="3655138" y="884456"/>
                  <a:pt x="3471962" y="884456"/>
                </a:cubicBezTo>
                <a:cubicBezTo>
                  <a:pt x="3349844" y="884456"/>
                  <a:pt x="3239287" y="834958"/>
                  <a:pt x="3159260" y="754930"/>
                </a:cubicBezTo>
                <a:lnTo>
                  <a:pt x="3120196" y="707585"/>
                </a:lnTo>
                <a:lnTo>
                  <a:pt x="3081133" y="754930"/>
                </a:lnTo>
                <a:cubicBezTo>
                  <a:pt x="3001105" y="834958"/>
                  <a:pt x="2890548" y="884456"/>
                  <a:pt x="2768431" y="884456"/>
                </a:cubicBezTo>
                <a:cubicBezTo>
                  <a:pt x="2585254" y="884456"/>
                  <a:pt x="2428089" y="773086"/>
                  <a:pt x="2360956" y="614363"/>
                </a:cubicBezTo>
                <a:lnTo>
                  <a:pt x="2360578" y="613146"/>
                </a:lnTo>
                <a:lnTo>
                  <a:pt x="2360200" y="614363"/>
                </a:lnTo>
                <a:cubicBezTo>
                  <a:pt x="2293066" y="773086"/>
                  <a:pt x="2135901" y="884456"/>
                  <a:pt x="1952725" y="884456"/>
                </a:cubicBezTo>
                <a:cubicBezTo>
                  <a:pt x="1830607" y="884456"/>
                  <a:pt x="1720050" y="834958"/>
                  <a:pt x="1640023" y="754930"/>
                </a:cubicBezTo>
                <a:lnTo>
                  <a:pt x="1605329" y="712881"/>
                </a:lnTo>
                <a:lnTo>
                  <a:pt x="1570636" y="754930"/>
                </a:lnTo>
                <a:cubicBezTo>
                  <a:pt x="1490608" y="834958"/>
                  <a:pt x="1380051" y="884456"/>
                  <a:pt x="1257933" y="884456"/>
                </a:cubicBezTo>
                <a:cubicBezTo>
                  <a:pt x="1074757" y="884456"/>
                  <a:pt x="917592" y="773086"/>
                  <a:pt x="850458" y="614363"/>
                </a:cubicBezTo>
                <a:lnTo>
                  <a:pt x="850081" y="613146"/>
                </a:lnTo>
                <a:lnTo>
                  <a:pt x="849703" y="614363"/>
                </a:lnTo>
                <a:cubicBezTo>
                  <a:pt x="782569" y="773086"/>
                  <a:pt x="625404" y="884456"/>
                  <a:pt x="442228" y="884456"/>
                </a:cubicBezTo>
                <a:cubicBezTo>
                  <a:pt x="197992" y="884456"/>
                  <a:pt x="0" y="686464"/>
                  <a:pt x="0" y="442228"/>
                </a:cubicBezTo>
                <a:cubicBezTo>
                  <a:pt x="0" y="197993"/>
                  <a:pt x="197992" y="0"/>
                  <a:pt x="44222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3952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D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100862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E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578084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S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118358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I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2623059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G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3214570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N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08847" y="1355472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465474" y="1739796"/>
            <a:ext cx="8204979" cy="1000611"/>
          </a:xfrm>
          <a:prstGeom prst="roundRect">
            <a:avLst>
              <a:gd name="adj" fmla="val 1118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675709" y="1355472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43869" y="1540049"/>
            <a:ext cx="1336468" cy="11167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971721" y="1845791"/>
            <a:ext cx="6469338" cy="7690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2023年春季赛场均击杀为3.1，2022年秋季赛为2.8，2022年夏季赛为3.4。
从数据可以看出，2022年夏季赛中单击杀能力最强，2023年春季赛有所下降但依然高于2022年秋季赛。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971720" y="1127140"/>
            <a:ext cx="6454979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场均击杀对比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08847" y="3054216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465474" y="3438540"/>
            <a:ext cx="8204979" cy="1000611"/>
          </a:xfrm>
          <a:prstGeom prst="roundRect">
            <a:avLst>
              <a:gd name="adj" fmla="val 1118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675709" y="3054216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43869" y="3238793"/>
            <a:ext cx="1336468" cy="11167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971721" y="3544535"/>
            <a:ext cx="6469338" cy="7690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2023年春季赛场均助攻为7.6，2022年秋季赛为8.0，2022年夏季赛为6.7。
2022年秋季赛中单助攻能力最强，这可能与当时版本更强调团队协作有关。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971720" y="2825884"/>
            <a:ext cx="6467679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场均助攻对比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508847" y="4752960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465474" y="5137284"/>
            <a:ext cx="8204979" cy="1000611"/>
          </a:xfrm>
          <a:prstGeom prst="roundRect">
            <a:avLst>
              <a:gd name="adj" fmla="val 1118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675709" y="4752960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043869" y="4937537"/>
            <a:ext cx="1336468" cy="11167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971721" y="5243279"/>
            <a:ext cx="6469338" cy="7690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2023年春季赛参团率为71%，2022年秋季赛为74%，2022年夏季赛为67%。
参团率的变化反映了不同赛季中单在团队中的参与度和战术地位。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971720" y="4524628"/>
            <a:ext cx="6467679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参团率对比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整体趋势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版本因素对数据的影响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版本更新导致英雄强度和战术体系发生变化，从而影响中单数据。
例如，传送阵机制调整使中单支援效率提升，导致参团率变化。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英雄池深度对数据的影响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选手的英雄池深度影响其在不同版本下的表现和数据。
拥有深厚英雄池的选手能更好地适应版本变化，保持稳定的数据输出。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战队战术体系对数据的影响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6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战队的战术体系决定了中单在团队中的角色和定位，进而影响数据。
例如，一些战队采用“中单宝石流”战术，中单的经济和输出数据会受到影响。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数据变化原因分析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关键选手表现与风格分析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04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43905" y="3453577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清融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50075" y="4177476"/>
            <a:ext cx="2867660" cy="16324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8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清融在2022年秋季赛中表现突出，场均击杀和助攻数据均名列前茅。
他的操作细腻，擅长使用不知火舞等法刺英雄，能在团战中快速切入秒杀敌方核心。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75050" y="3453577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EB83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久诚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73600" y="4177476"/>
            <a:ext cx="2882900" cy="16324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久诚在2022年夏季赛中表现出色，其大法师风格的打法使他在输出和控制方面都有出色表现。
他的英雄池深厚，能根据不同版本选择合适的英雄，如干将莫邪等。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06195" y="3453577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向鱼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04745" y="4177476"/>
            <a:ext cx="2882900" cy="16324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8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向鱼在2023年春季赛中崭露头角，其数据在中单位置上十分亮眼。
他擅长使用沈梦溪等英雄，能通过精准的技能释放和走位，为团队创造优势。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16440" y="193038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516446" y="1741530"/>
            <a:ext cx="2134919" cy="1319994"/>
          </a:xfrm>
          <a:custGeom>
            <a:avLst/>
            <a:gdLst>
              <a:gd name="connsiteX0" fmla="*/ 2131289 w 2134919"/>
              <a:gd name="connsiteY0" fmla="*/ 669755 h 1319994"/>
              <a:gd name="connsiteX1" fmla="*/ 2131289 w 2134919"/>
              <a:gd name="connsiteY1" fmla="*/ 655317 h 1319994"/>
              <a:gd name="connsiteX2" fmla="*/ 2131289 w 2134919"/>
              <a:gd name="connsiteY2" fmla="*/ 525904 h 1319994"/>
              <a:gd name="connsiteX3" fmla="*/ 1973520 w 2134919"/>
              <a:gd name="connsiteY3" fmla="*/ 525904 h 1319994"/>
              <a:gd name="connsiteX4" fmla="*/ 1103085 w 2134919"/>
              <a:gd name="connsiteY4" fmla="*/ 17308 h 1319994"/>
              <a:gd name="connsiteX5" fmla="*/ 1025305 w 2134919"/>
              <a:gd name="connsiteY5" fmla="*/ 17308 h 1319994"/>
              <a:gd name="connsiteX6" fmla="*/ 154869 w 2134919"/>
              <a:gd name="connsiteY6" fmla="*/ 525904 h 1319994"/>
              <a:gd name="connsiteX7" fmla="*/ -1772 w 2134919"/>
              <a:gd name="connsiteY7" fmla="*/ 525904 h 1319994"/>
              <a:gd name="connsiteX8" fmla="*/ -1772 w 2134919"/>
              <a:gd name="connsiteY8" fmla="*/ 647298 h 1319994"/>
              <a:gd name="connsiteX9" fmla="*/ 34515 w 2134919"/>
              <a:gd name="connsiteY9" fmla="*/ 728718 h 1319994"/>
              <a:gd name="connsiteX10" fmla="*/ 1024872 w 2134919"/>
              <a:gd name="connsiteY10" fmla="*/ 1316003 h 1319994"/>
              <a:gd name="connsiteX11" fmla="*/ 1103517 w 2134919"/>
              <a:gd name="connsiteY11" fmla="*/ 1316003 h 1319994"/>
              <a:gd name="connsiteX12" fmla="*/ 2093873 w 2134919"/>
              <a:gd name="connsiteY12" fmla="*/ 728718 h 1319994"/>
              <a:gd name="connsiteX13" fmla="*/ 2130552 w 2134919"/>
              <a:gd name="connsiteY13" fmla="*/ 675174 h 1319994"/>
              <a:gd name="connsiteX14" fmla="*/ 2131289 w 2134919"/>
              <a:gd name="connsiteY14" fmla="*/ 675174 h 1319994"/>
            </a:gdLst>
            <a:ahLst/>
            <a:cxnLst/>
            <a:rect l="l" t="t" r="r" b="b"/>
            <a:pathLst>
              <a:path w="2134919" h="1319994">
                <a:moveTo>
                  <a:pt x="2131289" y="669755"/>
                </a:moveTo>
                <a:cubicBezTo>
                  <a:pt x="2131722" y="664943"/>
                  <a:pt x="2131722" y="660131"/>
                  <a:pt x="2131289" y="655317"/>
                </a:cubicBezTo>
                <a:lnTo>
                  <a:pt x="2131289" y="525904"/>
                </a:lnTo>
                <a:lnTo>
                  <a:pt x="1973520" y="525904"/>
                </a:lnTo>
                <a:lnTo>
                  <a:pt x="1103085" y="17308"/>
                </a:lnTo>
                <a:cubicBezTo>
                  <a:pt x="1079066" y="3260"/>
                  <a:pt x="1049324" y="3260"/>
                  <a:pt x="1025305" y="17308"/>
                </a:cubicBezTo>
                <a:lnTo>
                  <a:pt x="154869" y="525904"/>
                </a:lnTo>
                <a:lnTo>
                  <a:pt x="-1772" y="525904"/>
                </a:lnTo>
                <a:lnTo>
                  <a:pt x="-1772" y="647298"/>
                </a:lnTo>
                <a:cubicBezTo>
                  <a:pt x="-8275" y="679380"/>
                  <a:pt x="6291" y="712113"/>
                  <a:pt x="34515" y="728718"/>
                </a:cubicBezTo>
                <a:lnTo>
                  <a:pt x="1024872" y="1316003"/>
                </a:lnTo>
                <a:cubicBezTo>
                  <a:pt x="1049107" y="1330354"/>
                  <a:pt x="1079282" y="1330354"/>
                  <a:pt x="1103517" y="1316003"/>
                </a:cubicBezTo>
                <a:lnTo>
                  <a:pt x="2093873" y="728718"/>
                </a:lnTo>
                <a:cubicBezTo>
                  <a:pt x="2113470" y="717229"/>
                  <a:pt x="2126910" y="697588"/>
                  <a:pt x="2130552" y="675174"/>
                </a:cubicBezTo>
                <a:lnTo>
                  <a:pt x="2131289" y="675174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516440" y="160869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w="25400" cap="sq">
            <a:solidFill>
              <a:schemeClr val="bg1"/>
            </a:solidFill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296427" y="1988577"/>
            <a:ext cx="574956" cy="5051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047585" y="193038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047591" y="1741530"/>
            <a:ext cx="2134919" cy="1319994"/>
          </a:xfrm>
          <a:custGeom>
            <a:avLst/>
            <a:gdLst>
              <a:gd name="connsiteX0" fmla="*/ 2131289 w 2134919"/>
              <a:gd name="connsiteY0" fmla="*/ 669755 h 1319994"/>
              <a:gd name="connsiteX1" fmla="*/ 2131289 w 2134919"/>
              <a:gd name="connsiteY1" fmla="*/ 655317 h 1319994"/>
              <a:gd name="connsiteX2" fmla="*/ 2131289 w 2134919"/>
              <a:gd name="connsiteY2" fmla="*/ 525904 h 1319994"/>
              <a:gd name="connsiteX3" fmla="*/ 1973520 w 2134919"/>
              <a:gd name="connsiteY3" fmla="*/ 525904 h 1319994"/>
              <a:gd name="connsiteX4" fmla="*/ 1103085 w 2134919"/>
              <a:gd name="connsiteY4" fmla="*/ 17308 h 1319994"/>
              <a:gd name="connsiteX5" fmla="*/ 1025305 w 2134919"/>
              <a:gd name="connsiteY5" fmla="*/ 17308 h 1319994"/>
              <a:gd name="connsiteX6" fmla="*/ 154869 w 2134919"/>
              <a:gd name="connsiteY6" fmla="*/ 525904 h 1319994"/>
              <a:gd name="connsiteX7" fmla="*/ -1772 w 2134919"/>
              <a:gd name="connsiteY7" fmla="*/ 525904 h 1319994"/>
              <a:gd name="connsiteX8" fmla="*/ -1772 w 2134919"/>
              <a:gd name="connsiteY8" fmla="*/ 647298 h 1319994"/>
              <a:gd name="connsiteX9" fmla="*/ 34515 w 2134919"/>
              <a:gd name="connsiteY9" fmla="*/ 728718 h 1319994"/>
              <a:gd name="connsiteX10" fmla="*/ 1024872 w 2134919"/>
              <a:gd name="connsiteY10" fmla="*/ 1316003 h 1319994"/>
              <a:gd name="connsiteX11" fmla="*/ 1103517 w 2134919"/>
              <a:gd name="connsiteY11" fmla="*/ 1316003 h 1319994"/>
              <a:gd name="connsiteX12" fmla="*/ 2093873 w 2134919"/>
              <a:gd name="connsiteY12" fmla="*/ 728718 h 1319994"/>
              <a:gd name="connsiteX13" fmla="*/ 2130552 w 2134919"/>
              <a:gd name="connsiteY13" fmla="*/ 675174 h 1319994"/>
              <a:gd name="connsiteX14" fmla="*/ 2131289 w 2134919"/>
              <a:gd name="connsiteY14" fmla="*/ 675174 h 1319994"/>
            </a:gdLst>
            <a:ahLst/>
            <a:cxnLst/>
            <a:rect l="l" t="t" r="r" b="b"/>
            <a:pathLst>
              <a:path w="2134919" h="1319994">
                <a:moveTo>
                  <a:pt x="2131289" y="669755"/>
                </a:moveTo>
                <a:cubicBezTo>
                  <a:pt x="2131722" y="664943"/>
                  <a:pt x="2131722" y="660131"/>
                  <a:pt x="2131289" y="655317"/>
                </a:cubicBezTo>
                <a:lnTo>
                  <a:pt x="2131289" y="525904"/>
                </a:lnTo>
                <a:lnTo>
                  <a:pt x="1973520" y="525904"/>
                </a:lnTo>
                <a:lnTo>
                  <a:pt x="1103085" y="17308"/>
                </a:lnTo>
                <a:cubicBezTo>
                  <a:pt x="1079066" y="3260"/>
                  <a:pt x="1049324" y="3260"/>
                  <a:pt x="1025305" y="17308"/>
                </a:cubicBezTo>
                <a:lnTo>
                  <a:pt x="154869" y="525904"/>
                </a:lnTo>
                <a:lnTo>
                  <a:pt x="-1772" y="525904"/>
                </a:lnTo>
                <a:lnTo>
                  <a:pt x="-1772" y="647298"/>
                </a:lnTo>
                <a:cubicBezTo>
                  <a:pt x="-8275" y="679380"/>
                  <a:pt x="6291" y="712113"/>
                  <a:pt x="34515" y="728718"/>
                </a:cubicBezTo>
                <a:lnTo>
                  <a:pt x="1024872" y="1316003"/>
                </a:lnTo>
                <a:cubicBezTo>
                  <a:pt x="1049107" y="1330354"/>
                  <a:pt x="1079282" y="1330354"/>
                  <a:pt x="1103517" y="1316003"/>
                </a:cubicBezTo>
                <a:lnTo>
                  <a:pt x="2093873" y="728718"/>
                </a:lnTo>
                <a:cubicBezTo>
                  <a:pt x="2113470" y="717229"/>
                  <a:pt x="2126910" y="697588"/>
                  <a:pt x="2130552" y="675174"/>
                </a:cubicBezTo>
                <a:lnTo>
                  <a:pt x="2131289" y="675174"/>
                </a:lnTo>
                <a:close/>
              </a:path>
            </a:pathLst>
          </a:custGeom>
          <a:solidFill>
            <a:schemeClr val="accent2"/>
          </a:solidFill>
          <a:ln w="431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047585" y="160869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27572" y="1988577"/>
            <a:ext cx="574956" cy="5051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578730" y="193038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78736" y="1741530"/>
            <a:ext cx="2134919" cy="1319994"/>
          </a:xfrm>
          <a:custGeom>
            <a:avLst/>
            <a:gdLst>
              <a:gd name="connsiteX0" fmla="*/ 2131289 w 2134919"/>
              <a:gd name="connsiteY0" fmla="*/ 669755 h 1319994"/>
              <a:gd name="connsiteX1" fmla="*/ 2131289 w 2134919"/>
              <a:gd name="connsiteY1" fmla="*/ 655317 h 1319994"/>
              <a:gd name="connsiteX2" fmla="*/ 2131289 w 2134919"/>
              <a:gd name="connsiteY2" fmla="*/ 525904 h 1319994"/>
              <a:gd name="connsiteX3" fmla="*/ 1973520 w 2134919"/>
              <a:gd name="connsiteY3" fmla="*/ 525904 h 1319994"/>
              <a:gd name="connsiteX4" fmla="*/ 1103085 w 2134919"/>
              <a:gd name="connsiteY4" fmla="*/ 17308 h 1319994"/>
              <a:gd name="connsiteX5" fmla="*/ 1025305 w 2134919"/>
              <a:gd name="connsiteY5" fmla="*/ 17308 h 1319994"/>
              <a:gd name="connsiteX6" fmla="*/ 154869 w 2134919"/>
              <a:gd name="connsiteY6" fmla="*/ 525904 h 1319994"/>
              <a:gd name="connsiteX7" fmla="*/ -1772 w 2134919"/>
              <a:gd name="connsiteY7" fmla="*/ 525904 h 1319994"/>
              <a:gd name="connsiteX8" fmla="*/ -1772 w 2134919"/>
              <a:gd name="connsiteY8" fmla="*/ 647298 h 1319994"/>
              <a:gd name="connsiteX9" fmla="*/ 34515 w 2134919"/>
              <a:gd name="connsiteY9" fmla="*/ 728718 h 1319994"/>
              <a:gd name="connsiteX10" fmla="*/ 1024872 w 2134919"/>
              <a:gd name="connsiteY10" fmla="*/ 1316003 h 1319994"/>
              <a:gd name="connsiteX11" fmla="*/ 1103517 w 2134919"/>
              <a:gd name="connsiteY11" fmla="*/ 1316003 h 1319994"/>
              <a:gd name="connsiteX12" fmla="*/ 2093873 w 2134919"/>
              <a:gd name="connsiteY12" fmla="*/ 728718 h 1319994"/>
              <a:gd name="connsiteX13" fmla="*/ 2130552 w 2134919"/>
              <a:gd name="connsiteY13" fmla="*/ 675174 h 1319994"/>
              <a:gd name="connsiteX14" fmla="*/ 2131289 w 2134919"/>
              <a:gd name="connsiteY14" fmla="*/ 675174 h 1319994"/>
            </a:gdLst>
            <a:ahLst/>
            <a:cxnLst/>
            <a:rect l="l" t="t" r="r" b="b"/>
            <a:pathLst>
              <a:path w="2134919" h="1319994">
                <a:moveTo>
                  <a:pt x="2131289" y="669755"/>
                </a:moveTo>
                <a:cubicBezTo>
                  <a:pt x="2131722" y="664943"/>
                  <a:pt x="2131722" y="660131"/>
                  <a:pt x="2131289" y="655317"/>
                </a:cubicBezTo>
                <a:lnTo>
                  <a:pt x="2131289" y="525904"/>
                </a:lnTo>
                <a:lnTo>
                  <a:pt x="1973520" y="525904"/>
                </a:lnTo>
                <a:lnTo>
                  <a:pt x="1103085" y="17308"/>
                </a:lnTo>
                <a:cubicBezTo>
                  <a:pt x="1079066" y="3260"/>
                  <a:pt x="1049324" y="3260"/>
                  <a:pt x="1025305" y="17308"/>
                </a:cubicBezTo>
                <a:lnTo>
                  <a:pt x="154869" y="525904"/>
                </a:lnTo>
                <a:lnTo>
                  <a:pt x="-1772" y="525904"/>
                </a:lnTo>
                <a:lnTo>
                  <a:pt x="-1772" y="647298"/>
                </a:lnTo>
                <a:cubicBezTo>
                  <a:pt x="-8275" y="679380"/>
                  <a:pt x="6291" y="712113"/>
                  <a:pt x="34515" y="728718"/>
                </a:cubicBezTo>
                <a:lnTo>
                  <a:pt x="1024872" y="1316003"/>
                </a:lnTo>
                <a:cubicBezTo>
                  <a:pt x="1049107" y="1330354"/>
                  <a:pt x="1079282" y="1330354"/>
                  <a:pt x="1103517" y="1316003"/>
                </a:cubicBezTo>
                <a:lnTo>
                  <a:pt x="2093873" y="728718"/>
                </a:lnTo>
                <a:cubicBezTo>
                  <a:pt x="2113470" y="717229"/>
                  <a:pt x="2126910" y="697588"/>
                  <a:pt x="2130552" y="675174"/>
                </a:cubicBezTo>
                <a:lnTo>
                  <a:pt x="2131289" y="675174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578730" y="160869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w="25400" cap="sq">
            <a:solidFill>
              <a:schemeClr val="bg1"/>
            </a:solidFill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358717" y="1988577"/>
            <a:ext cx="574956" cy="5051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顶尖选手数据对比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32435" y="1408835"/>
            <a:ext cx="3567176" cy="4669384"/>
          </a:xfrm>
          <a:prstGeom prst="roundRect">
            <a:avLst>
              <a:gd name="adj" fmla="val 4240"/>
            </a:avLst>
          </a:prstGeom>
          <a:solidFill>
            <a:schemeClr val="accent1">
              <a:lumMod val="75000"/>
            </a:schemeClr>
          </a:solidFill>
          <a:ln w="16519" cap="sq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6553" y="1464716"/>
            <a:ext cx="3568211" cy="4669384"/>
          </a:xfrm>
          <a:prstGeom prst="roundRect">
            <a:avLst>
              <a:gd name="adj" fmla="val 4240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56724" y="1527527"/>
            <a:ext cx="3214078" cy="5326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清融的风格与战队战术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56726" y="2061968"/>
            <a:ext cx="3214078" cy="40162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清融的法刺风格与武汉eStarPro的进攻性战术相契合，他的切入和收割能力能为战队带来优势。
例如，在一些比赛中，清融的不知火舞能快速秒杀敌方后排，为战队打开局面。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67775" y="1408835"/>
            <a:ext cx="3567176" cy="4669384"/>
          </a:xfrm>
          <a:prstGeom prst="roundRect">
            <a:avLst>
              <a:gd name="adj" fmla="val 4240"/>
            </a:avLst>
          </a:prstGeom>
          <a:solidFill>
            <a:schemeClr val="accent1">
              <a:lumMod val="75000"/>
            </a:schemeClr>
          </a:solidFill>
          <a:ln w="16519" cap="sq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11894" y="1464716"/>
            <a:ext cx="3568211" cy="4669384"/>
          </a:xfrm>
          <a:prstGeom prst="roundRect">
            <a:avLst>
              <a:gd name="adj" fmla="val 4240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92065" y="1527527"/>
            <a:ext cx="3214078" cy="5326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久诚的风格与战队战术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92067" y="2061968"/>
            <a:ext cx="3214078" cy="40162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久诚的大法师风格适合成都AG超玩会的团队协作战术，他的控制和输出能力能为团队提供稳定的火力支持。
例如，在一些团战中，久诚的干将莫邪能通过精准的poke技能消耗敌方血量。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45679" y="1408835"/>
            <a:ext cx="3567176" cy="4669384"/>
          </a:xfrm>
          <a:prstGeom prst="roundRect">
            <a:avLst>
              <a:gd name="adj" fmla="val 4240"/>
            </a:avLst>
          </a:prstGeom>
          <a:solidFill>
            <a:schemeClr val="accent1">
              <a:lumMod val="75000"/>
            </a:schemeClr>
          </a:solidFill>
          <a:ln w="16519" cap="sq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989798" y="1464716"/>
            <a:ext cx="3568211" cy="4669384"/>
          </a:xfrm>
          <a:prstGeom prst="roundRect">
            <a:avLst>
              <a:gd name="adj" fmla="val 4240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69969" y="1527527"/>
            <a:ext cx="3214078" cy="5326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向鱼的风格与战队战术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69970" y="2061968"/>
            <a:ext cx="3214078" cy="40162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向鱼的稳健风格与重庆狼队的战术体系相适应，他的沈梦溪能通过持续输出和控制为战队创造机会。
例如，在一些比赛中，向鱼的沈梦溪能通过大招的精准释放，控制敌方关键英雄。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选手风格与战术适配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数据驱动的战术趋势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05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40741" y="4293417"/>
            <a:ext cx="504000" cy="504000"/>
          </a:xfrm>
          <a:custGeom>
            <a:avLst/>
            <a:gdLst>
              <a:gd name="connsiteX0" fmla="*/ 2386013 w 2386012"/>
              <a:gd name="connsiteY0" fmla="*/ 0 h 1719262"/>
              <a:gd name="connsiteX1" fmla="*/ 42863 w 2386012"/>
              <a:gd name="connsiteY1" fmla="*/ 0 h 1719262"/>
              <a:gd name="connsiteX2" fmla="*/ 881063 w 2386012"/>
              <a:gd name="connsiteY2" fmla="*/ 838200 h 1719262"/>
              <a:gd name="connsiteX3" fmla="*/ 0 w 2386012"/>
              <a:gd name="connsiteY3" fmla="*/ 1719263 h 1719262"/>
              <a:gd name="connsiteX4" fmla="*/ 2386013 w 2386012"/>
              <a:gd name="connsiteY4" fmla="*/ 1719263 h 1719262"/>
              <a:gd name="connsiteX5" fmla="*/ 2386013 w 2386012"/>
              <a:gd name="connsiteY5" fmla="*/ 0 h 1719262"/>
            </a:gdLst>
            <a:ahLst/>
            <a:cxnLst/>
            <a:rect l="l" t="t" r="r" b="b"/>
            <a:pathLst>
              <a:path w="2386012" h="1719262">
                <a:moveTo>
                  <a:pt x="2386013" y="0"/>
                </a:moveTo>
                <a:lnTo>
                  <a:pt x="42863" y="0"/>
                </a:lnTo>
                <a:lnTo>
                  <a:pt x="881063" y="838200"/>
                </a:lnTo>
                <a:lnTo>
                  <a:pt x="0" y="1719263"/>
                </a:lnTo>
                <a:lnTo>
                  <a:pt x="2386013" y="1719263"/>
                </a:lnTo>
                <a:lnTo>
                  <a:pt x="238601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543285" y="4279189"/>
            <a:ext cx="504000" cy="504000"/>
          </a:xfrm>
          <a:custGeom>
            <a:avLst/>
            <a:gdLst>
              <a:gd name="connsiteX0" fmla="*/ 2386013 w 2386012"/>
              <a:gd name="connsiteY0" fmla="*/ 0 h 1719262"/>
              <a:gd name="connsiteX1" fmla="*/ 42863 w 2386012"/>
              <a:gd name="connsiteY1" fmla="*/ 0 h 1719262"/>
              <a:gd name="connsiteX2" fmla="*/ 881063 w 2386012"/>
              <a:gd name="connsiteY2" fmla="*/ 838200 h 1719262"/>
              <a:gd name="connsiteX3" fmla="*/ 0 w 2386012"/>
              <a:gd name="connsiteY3" fmla="*/ 1719263 h 1719262"/>
              <a:gd name="connsiteX4" fmla="*/ 2386013 w 2386012"/>
              <a:gd name="connsiteY4" fmla="*/ 1719263 h 1719262"/>
              <a:gd name="connsiteX5" fmla="*/ 2386013 w 2386012"/>
              <a:gd name="connsiteY5" fmla="*/ 0 h 1719262"/>
            </a:gdLst>
            <a:ahLst/>
            <a:cxnLst/>
            <a:rect l="l" t="t" r="r" b="b"/>
            <a:pathLst>
              <a:path w="2386012" h="1719262">
                <a:moveTo>
                  <a:pt x="2386013" y="0"/>
                </a:moveTo>
                <a:lnTo>
                  <a:pt x="42863" y="0"/>
                </a:lnTo>
                <a:lnTo>
                  <a:pt x="881063" y="838200"/>
                </a:lnTo>
                <a:lnTo>
                  <a:pt x="0" y="1719263"/>
                </a:lnTo>
                <a:lnTo>
                  <a:pt x="2386013" y="1719263"/>
                </a:lnTo>
                <a:lnTo>
                  <a:pt x="238601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76062" y="4187263"/>
            <a:ext cx="4320000" cy="50400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40016" y="4293417"/>
            <a:ext cx="504000" cy="504000"/>
          </a:xfrm>
          <a:custGeom>
            <a:avLst/>
            <a:gdLst>
              <a:gd name="connsiteX0" fmla="*/ 2386013 w 2386012"/>
              <a:gd name="connsiteY0" fmla="*/ 0 h 1719262"/>
              <a:gd name="connsiteX1" fmla="*/ 42863 w 2386012"/>
              <a:gd name="connsiteY1" fmla="*/ 0 h 1719262"/>
              <a:gd name="connsiteX2" fmla="*/ 881063 w 2386012"/>
              <a:gd name="connsiteY2" fmla="*/ 838200 h 1719262"/>
              <a:gd name="connsiteX3" fmla="*/ 0 w 2386012"/>
              <a:gd name="connsiteY3" fmla="*/ 1719263 h 1719262"/>
              <a:gd name="connsiteX4" fmla="*/ 2386013 w 2386012"/>
              <a:gd name="connsiteY4" fmla="*/ 1719263 h 1719262"/>
              <a:gd name="connsiteX5" fmla="*/ 2386013 w 2386012"/>
              <a:gd name="connsiteY5" fmla="*/ 0 h 1719262"/>
            </a:gdLst>
            <a:ahLst/>
            <a:cxnLst/>
            <a:rect l="l" t="t" r="r" b="b"/>
            <a:pathLst>
              <a:path w="2386012" h="1719262">
                <a:moveTo>
                  <a:pt x="2386013" y="0"/>
                </a:moveTo>
                <a:lnTo>
                  <a:pt x="42863" y="0"/>
                </a:lnTo>
                <a:lnTo>
                  <a:pt x="881063" y="838200"/>
                </a:lnTo>
                <a:lnTo>
                  <a:pt x="0" y="1719263"/>
                </a:lnTo>
                <a:lnTo>
                  <a:pt x="2386013" y="1719263"/>
                </a:lnTo>
                <a:lnTo>
                  <a:pt x="238601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11142559" y="4279189"/>
            <a:ext cx="504000" cy="504000"/>
          </a:xfrm>
          <a:custGeom>
            <a:avLst/>
            <a:gdLst>
              <a:gd name="connsiteX0" fmla="*/ 2386013 w 2386012"/>
              <a:gd name="connsiteY0" fmla="*/ 0 h 1719262"/>
              <a:gd name="connsiteX1" fmla="*/ 42863 w 2386012"/>
              <a:gd name="connsiteY1" fmla="*/ 0 h 1719262"/>
              <a:gd name="connsiteX2" fmla="*/ 881063 w 2386012"/>
              <a:gd name="connsiteY2" fmla="*/ 838200 h 1719262"/>
              <a:gd name="connsiteX3" fmla="*/ 0 w 2386012"/>
              <a:gd name="connsiteY3" fmla="*/ 1719263 h 1719262"/>
              <a:gd name="connsiteX4" fmla="*/ 2386013 w 2386012"/>
              <a:gd name="connsiteY4" fmla="*/ 1719263 h 1719262"/>
              <a:gd name="connsiteX5" fmla="*/ 2386013 w 2386012"/>
              <a:gd name="connsiteY5" fmla="*/ 0 h 1719262"/>
            </a:gdLst>
            <a:ahLst/>
            <a:cxnLst/>
            <a:rect l="l" t="t" r="r" b="b"/>
            <a:pathLst>
              <a:path w="2386012" h="1719262">
                <a:moveTo>
                  <a:pt x="2386013" y="0"/>
                </a:moveTo>
                <a:lnTo>
                  <a:pt x="42863" y="0"/>
                </a:lnTo>
                <a:lnTo>
                  <a:pt x="881063" y="838200"/>
                </a:lnTo>
                <a:lnTo>
                  <a:pt x="0" y="1719263"/>
                </a:lnTo>
                <a:lnTo>
                  <a:pt x="2386013" y="1719263"/>
                </a:lnTo>
                <a:lnTo>
                  <a:pt x="238601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975335" y="4187263"/>
            <a:ext cx="4320000" cy="50400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593441" y="1881134"/>
            <a:ext cx="504000" cy="504000"/>
          </a:xfrm>
          <a:custGeom>
            <a:avLst/>
            <a:gdLst>
              <a:gd name="connsiteX0" fmla="*/ 2386013 w 2386012"/>
              <a:gd name="connsiteY0" fmla="*/ 0 h 1719262"/>
              <a:gd name="connsiteX1" fmla="*/ 42863 w 2386012"/>
              <a:gd name="connsiteY1" fmla="*/ 0 h 1719262"/>
              <a:gd name="connsiteX2" fmla="*/ 881063 w 2386012"/>
              <a:gd name="connsiteY2" fmla="*/ 838200 h 1719262"/>
              <a:gd name="connsiteX3" fmla="*/ 0 w 2386012"/>
              <a:gd name="connsiteY3" fmla="*/ 1719263 h 1719262"/>
              <a:gd name="connsiteX4" fmla="*/ 2386013 w 2386012"/>
              <a:gd name="connsiteY4" fmla="*/ 1719263 h 1719262"/>
              <a:gd name="connsiteX5" fmla="*/ 2386013 w 2386012"/>
              <a:gd name="connsiteY5" fmla="*/ 0 h 1719262"/>
            </a:gdLst>
            <a:ahLst/>
            <a:cxnLst/>
            <a:rect l="l" t="t" r="r" b="b"/>
            <a:pathLst>
              <a:path w="2386012" h="1719262">
                <a:moveTo>
                  <a:pt x="2386013" y="0"/>
                </a:moveTo>
                <a:lnTo>
                  <a:pt x="42863" y="0"/>
                </a:lnTo>
                <a:lnTo>
                  <a:pt x="881063" y="838200"/>
                </a:lnTo>
                <a:lnTo>
                  <a:pt x="0" y="1719263"/>
                </a:lnTo>
                <a:lnTo>
                  <a:pt x="2386013" y="1719263"/>
                </a:lnTo>
                <a:lnTo>
                  <a:pt x="2386013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8095985" y="1866906"/>
            <a:ext cx="504000" cy="504000"/>
          </a:xfrm>
          <a:custGeom>
            <a:avLst/>
            <a:gdLst>
              <a:gd name="connsiteX0" fmla="*/ 2386013 w 2386012"/>
              <a:gd name="connsiteY0" fmla="*/ 0 h 1719262"/>
              <a:gd name="connsiteX1" fmla="*/ 42863 w 2386012"/>
              <a:gd name="connsiteY1" fmla="*/ 0 h 1719262"/>
              <a:gd name="connsiteX2" fmla="*/ 881063 w 2386012"/>
              <a:gd name="connsiteY2" fmla="*/ 838200 h 1719262"/>
              <a:gd name="connsiteX3" fmla="*/ 0 w 2386012"/>
              <a:gd name="connsiteY3" fmla="*/ 1719263 h 1719262"/>
              <a:gd name="connsiteX4" fmla="*/ 2386013 w 2386012"/>
              <a:gd name="connsiteY4" fmla="*/ 1719263 h 1719262"/>
              <a:gd name="connsiteX5" fmla="*/ 2386013 w 2386012"/>
              <a:gd name="connsiteY5" fmla="*/ 0 h 1719262"/>
            </a:gdLst>
            <a:ahLst/>
            <a:cxnLst/>
            <a:rect l="l" t="t" r="r" b="b"/>
            <a:pathLst>
              <a:path w="2386012" h="1719262">
                <a:moveTo>
                  <a:pt x="2386013" y="0"/>
                </a:moveTo>
                <a:lnTo>
                  <a:pt x="42863" y="0"/>
                </a:lnTo>
                <a:lnTo>
                  <a:pt x="881063" y="838200"/>
                </a:lnTo>
                <a:lnTo>
                  <a:pt x="0" y="1719263"/>
                </a:lnTo>
                <a:lnTo>
                  <a:pt x="2386013" y="1719263"/>
                </a:lnTo>
                <a:lnTo>
                  <a:pt x="2386013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928762" y="1774980"/>
            <a:ext cx="4320000" cy="504000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08762" y="2381975"/>
            <a:ext cx="3960000" cy="1492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2022年夏季赛，工具人中单战术盛行，中单的参团率和控制能力是关键。
2022年秋季赛，法刺中单开始崛起，中单的切入和收割能力成为战术重点。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121462" y="1848575"/>
            <a:ext cx="3960000" cy="3115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从工具人到法刺的战术转变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556062" y="4261575"/>
            <a:ext cx="3960000" cy="3115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法刺战术的进一步发展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182162" y="4261575"/>
            <a:ext cx="3960000" cy="3115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战术演变对中单数据的影响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180735" y="4782275"/>
            <a:ext cx="3960000" cy="1492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战术演变使中单数据发生变化，击杀和助攻数据随战术调整而波动。
例如，法刺战术盛行时，中单的击杀数据普遍上升，而工具人战术盛行时，助攻数据更为突出。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581462" y="4782275"/>
            <a:ext cx="3960000" cy="1492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2023年春季赛，法刺战术继续发展，中单的个人操作和英雄选择更加多样化。
例如，不知火舞、上官婉儿等英雄的登场率进一步提高，中单选手的操作要求也更高。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近三赛季战术演变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028824" y="2083550"/>
            <a:ext cx="2466976" cy="3280929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696200" y="2083550"/>
            <a:ext cx="2466976" cy="3280929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271709" y="2398061"/>
            <a:ext cx="558807" cy="63817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902922" y="2426954"/>
            <a:ext cx="631129" cy="6312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4495800" y="3429000"/>
            <a:ext cx="366712" cy="0"/>
          </a:xfrm>
          <a:prstGeom prst="line">
            <a:avLst/>
          </a:prstGeom>
          <a:noFill/>
          <a:ln w="6350" cap="flat">
            <a:solidFill>
              <a:schemeClr val="accent1"/>
            </a:solidFill>
            <a:miter/>
          </a:ln>
        </p:spPr>
      </p:cxnSp>
      <p:cxnSp>
        <p:nvCxnSpPr>
          <p:cNvPr id="8" name="标题 1"/>
          <p:cNvCxnSpPr/>
          <p:nvPr/>
        </p:nvCxnSpPr>
        <p:spPr>
          <a:xfrm>
            <a:off x="7329488" y="3429000"/>
            <a:ext cx="366712" cy="0"/>
          </a:xfrm>
          <a:prstGeom prst="line">
            <a:avLst/>
          </a:prstGeom>
          <a:noFill/>
          <a:ln w="6350" cap="flat">
            <a:solidFill>
              <a:schemeClr val="accent1"/>
            </a:solidFill>
            <a:miter/>
          </a:ln>
        </p:spPr>
      </p:cxnSp>
      <p:cxnSp>
        <p:nvCxnSpPr>
          <p:cNvPr id="9" name="标题 1"/>
          <p:cNvCxnSpPr/>
          <p:nvPr/>
        </p:nvCxnSpPr>
        <p:spPr>
          <a:xfrm>
            <a:off x="0" y="3429000"/>
            <a:ext cx="2028824" cy="0"/>
          </a:xfrm>
          <a:prstGeom prst="line">
            <a:avLst/>
          </a:prstGeom>
          <a:noFill/>
          <a:ln w="6350" cap="flat">
            <a:solidFill>
              <a:schemeClr val="accent1"/>
            </a:solidFill>
            <a:miter/>
          </a:ln>
        </p:spPr>
      </p:cxnSp>
      <p:sp>
        <p:nvSpPr>
          <p:cNvPr id="10" name="标题 1"/>
          <p:cNvSpPr txBox="1"/>
          <p:nvPr/>
        </p:nvSpPr>
        <p:spPr>
          <a:xfrm>
            <a:off x="4862512" y="2083550"/>
            <a:ext cx="2466976" cy="3280929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365760" tIns="1280160" rIns="274320" bIns="0" rtlCol="0" anchor="t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09542" y="2414956"/>
            <a:ext cx="623926" cy="603796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198658" y="3704868"/>
            <a:ext cx="2167602" cy="1574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8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中单数据能反映团队战术的执行效果，击杀和助攻数据与团队的进攻和协作能力密切相关。
例如，高击杀数据可能意味着团队的进攻战术成功，高助攻数据则表明团队的协作战术有效。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0" y="6591300"/>
            <a:ext cx="12192000" cy="26670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198658" y="3171468"/>
            <a:ext cx="2180302" cy="3301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2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中单数据与团队战术的关系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005358" y="3171468"/>
            <a:ext cx="2180302" cy="3301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215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数据分析对战术调整的指导意义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005358" y="3704868"/>
            <a:ext cx="2167602" cy="1574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85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通过对中单数据的分析，战队可以发现战术执行中的问题，并进行相应的调整。
例如，如果中单的参团率低，可能说明团队的协作战术存在问题，需要加强中单与队友的配合。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37458" y="3171468"/>
            <a:ext cx="2180302" cy="3301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数据驱动的战术创新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37458" y="3704868"/>
            <a:ext cx="2167602" cy="1574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8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数据分析还能为战术创新提供思路，战队可以根据数据发现新的战术机会。
例如，佛山DRG的“中单宝石流”战术就是基于对中单数据和团队经济分配的分析而创新出来的。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数据背后的战术逻辑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应用场景与建议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06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96028" y="1984415"/>
            <a:ext cx="3199944" cy="3625809"/>
          </a:xfrm>
          <a:prstGeom prst="roundRect">
            <a:avLst>
              <a:gd name="adj" fmla="val 2930"/>
            </a:avLst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640331" y="3008884"/>
            <a:ext cx="2911339" cy="25251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教练组可依据中单数据，对战术体系进行调整和优化，提高团队的竞争力。
例如，如果中单的参团率高但击杀率低，可能需要调整战术，让中单更注重个人切入和收割。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40331" y="2445774"/>
            <a:ext cx="2913919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战术调整与优化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688479" y="1556088"/>
            <a:ext cx="815043" cy="815406"/>
          </a:xfrm>
          <a:custGeom>
            <a:avLst/>
            <a:gdLst>
              <a:gd name="connsiteX0" fmla="*/ 1297676 w 2163261"/>
              <a:gd name="connsiteY0" fmla="*/ 2086117 h 2164219"/>
              <a:gd name="connsiteX1" fmla="*/ 2085143 w 2163261"/>
              <a:gd name="connsiteY1" fmla="*/ 1298651 h 2164219"/>
              <a:gd name="connsiteX2" fmla="*/ 2162610 w 2163261"/>
              <a:gd name="connsiteY2" fmla="*/ 1120329 h 2164219"/>
              <a:gd name="connsiteX3" fmla="*/ 1831911 w 2163261"/>
              <a:gd name="connsiteY3" fmla="*/ 303629 h 2164219"/>
              <a:gd name="connsiteX4" fmla="*/ 315079 w 2163261"/>
              <a:gd name="connsiteY4" fmla="*/ 319707 h 2164219"/>
              <a:gd name="connsiteX5" fmla="*/ 316906 w 2163261"/>
              <a:gd name="connsiteY5" fmla="*/ 1847502 h 2164219"/>
              <a:gd name="connsiteX6" fmla="*/ 1119354 w 2163261"/>
              <a:gd name="connsiteY6" fmla="*/ 2163585 h 2164219"/>
              <a:gd name="connsiteX7" fmla="*/ 1297676 w 2163261"/>
              <a:gd name="connsiteY7" fmla="*/ 2086117 h 2164219"/>
            </a:gdLst>
            <a:ahLst/>
            <a:cxnLst/>
            <a:rect l="l" t="t" r="r" b="b"/>
            <a:pathLst>
              <a:path w="2163261" h="2164219">
                <a:moveTo>
                  <a:pt x="1297676" y="2086117"/>
                </a:moveTo>
                <a:lnTo>
                  <a:pt x="2085143" y="1298651"/>
                </a:lnTo>
                <a:cubicBezTo>
                  <a:pt x="2132646" y="1251147"/>
                  <a:pt x="2160052" y="1187200"/>
                  <a:pt x="2162610" y="1120329"/>
                </a:cubicBezTo>
                <a:cubicBezTo>
                  <a:pt x="2172842" y="824709"/>
                  <a:pt x="2062487" y="525801"/>
                  <a:pt x="1831911" y="303629"/>
                </a:cubicBezTo>
                <a:cubicBezTo>
                  <a:pt x="1405108" y="-107461"/>
                  <a:pt x="733112" y="-100153"/>
                  <a:pt x="315079" y="319707"/>
                </a:cubicBezTo>
                <a:cubicBezTo>
                  <a:pt x="-105513" y="742126"/>
                  <a:pt x="-105147" y="1425815"/>
                  <a:pt x="316906" y="1847502"/>
                </a:cubicBezTo>
                <a:cubicBezTo>
                  <a:pt x="537616" y="2068212"/>
                  <a:pt x="829946" y="2173451"/>
                  <a:pt x="1119354" y="2163585"/>
                </a:cubicBezTo>
                <a:cubicBezTo>
                  <a:pt x="1186590" y="2161027"/>
                  <a:pt x="1250172" y="2133621"/>
                  <a:pt x="1297676" y="2086117"/>
                </a:cubicBezTo>
                <a:close/>
              </a:path>
            </a:pathLst>
          </a:custGeom>
          <a:solidFill>
            <a:schemeClr val="accent4">
              <a:alpha val="80000"/>
            </a:schemeClr>
          </a:soli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683731" y="1551341"/>
            <a:ext cx="824538" cy="824901"/>
          </a:xfrm>
          <a:custGeom>
            <a:avLst/>
            <a:gdLst>
              <a:gd name="connsiteX0" fmla="*/ 1292606 w 2188462"/>
              <a:gd name="connsiteY0" fmla="*/ 2123414 h 2189420"/>
              <a:gd name="connsiteX1" fmla="*/ 2122461 w 2188462"/>
              <a:gd name="connsiteY1" fmla="*/ 1293560 h 2189420"/>
              <a:gd name="connsiteX2" fmla="*/ 2187139 w 2188462"/>
              <a:gd name="connsiteY2" fmla="*/ 1149587 h 2189420"/>
              <a:gd name="connsiteX3" fmla="*/ 1850593 w 2188462"/>
              <a:gd name="connsiteY3" fmla="*/ 304385 h 2189420"/>
              <a:gd name="connsiteX4" fmla="*/ 318779 w 2188462"/>
              <a:gd name="connsiteY4" fmla="*/ 323386 h 2189420"/>
              <a:gd name="connsiteX5" fmla="*/ 320606 w 2188462"/>
              <a:gd name="connsiteY5" fmla="*/ 1869086 h 2189420"/>
              <a:gd name="connsiteX6" fmla="*/ 1148633 w 2188462"/>
              <a:gd name="connsiteY6" fmla="*/ 2188092 h 2189420"/>
              <a:gd name="connsiteX7" fmla="*/ 1292606 w 2188462"/>
              <a:gd name="connsiteY7" fmla="*/ 2123414 h 2189420"/>
            </a:gdLst>
            <a:ahLst/>
            <a:cxnLst/>
            <a:rect l="l" t="t" r="r" b="b"/>
            <a:pathLst>
              <a:path w="2188462" h="2189420">
                <a:moveTo>
                  <a:pt x="1292606" y="2123414"/>
                </a:moveTo>
                <a:lnTo>
                  <a:pt x="2122461" y="1293560"/>
                </a:lnTo>
                <a:cubicBezTo>
                  <a:pt x="2160829" y="1255191"/>
                  <a:pt x="2184216" y="1203668"/>
                  <a:pt x="2187139" y="1149587"/>
                </a:cubicBezTo>
                <a:cubicBezTo>
                  <a:pt x="2202121" y="844101"/>
                  <a:pt x="2089939" y="533865"/>
                  <a:pt x="1850593" y="304385"/>
                </a:cubicBezTo>
                <a:cubicBezTo>
                  <a:pt x="1418674" y="-108898"/>
                  <a:pt x="740466" y="-100128"/>
                  <a:pt x="318779" y="323386"/>
                </a:cubicBezTo>
                <a:cubicBezTo>
                  <a:pt x="-106928" y="750920"/>
                  <a:pt x="-106198" y="1442283"/>
                  <a:pt x="320606" y="1869086"/>
                </a:cubicBezTo>
                <a:cubicBezTo>
                  <a:pt x="548258" y="2096739"/>
                  <a:pt x="850821" y="2202709"/>
                  <a:pt x="1148633" y="2188092"/>
                </a:cubicBezTo>
                <a:cubicBezTo>
                  <a:pt x="1203080" y="2185535"/>
                  <a:pt x="1254238" y="2162148"/>
                  <a:pt x="1292606" y="2123414"/>
                </a:cubicBezTo>
                <a:close/>
              </a:path>
            </a:pathLst>
          </a:custGeom>
          <a:gradFill>
            <a:gsLst>
              <a:gs pos="36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61937" y="2049016"/>
            <a:ext cx="312660" cy="312800"/>
          </a:xfrm>
          <a:custGeom>
            <a:avLst/>
            <a:gdLst>
              <a:gd name="connsiteX0" fmla="*/ 308409 w 829854"/>
              <a:gd name="connsiteY0" fmla="*/ 308409 h 830220"/>
              <a:gd name="connsiteX1" fmla="*/ 0 w 829854"/>
              <a:gd name="connsiteY1" fmla="*/ 830220 h 830220"/>
              <a:gd name="connsiteX2" fmla="*/ 829854 w 829854"/>
              <a:gd name="connsiteY2" fmla="*/ 0 h 830220"/>
              <a:gd name="connsiteX3" fmla="*/ 308409 w 829854"/>
              <a:gd name="connsiteY3" fmla="*/ 308409 h 830220"/>
            </a:gdLst>
            <a:ahLst/>
            <a:cxnLst/>
            <a:rect l="l" t="t" r="r" b="b"/>
            <a:pathLst>
              <a:path w="829854" h="830220">
                <a:moveTo>
                  <a:pt x="308409" y="308409"/>
                </a:moveTo>
                <a:cubicBezTo>
                  <a:pt x="66505" y="550313"/>
                  <a:pt x="124606" y="705614"/>
                  <a:pt x="0" y="830220"/>
                </a:cubicBezTo>
                <a:lnTo>
                  <a:pt x="829854" y="0"/>
                </a:lnTo>
                <a:cubicBezTo>
                  <a:pt x="705614" y="124606"/>
                  <a:pt x="549948" y="66505"/>
                  <a:pt x="308409" y="308409"/>
                </a:cubicBezTo>
                <a:close/>
              </a:path>
            </a:pathLst>
          </a:custGeom>
          <a:gradFill>
            <a:gsLst>
              <a:gs pos="32000">
                <a:schemeClr val="accent1">
                  <a:lumMod val="60000"/>
                  <a:lumOff val="40000"/>
                </a:schemeClr>
              </a:gs>
              <a:gs pos="47000">
                <a:schemeClr val="accent1"/>
              </a:gs>
              <a:gs pos="63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688479" y="1732959"/>
            <a:ext cx="815043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3861" y="1984415"/>
            <a:ext cx="3199944" cy="3625809"/>
          </a:xfrm>
          <a:prstGeom prst="roundRect">
            <a:avLst>
              <a:gd name="adj" fmla="val 293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8164" y="3008884"/>
            <a:ext cx="2911339" cy="25251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教练组可根据中单数据，为选手制定个性化的培养计划，提升选手的综合实力。
例如，针对击杀数据低的选手，加强其个人操作训练；针对助攻数据低的选手，强化其团队协作意识。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48164" y="2445774"/>
            <a:ext cx="2913919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选手培养与战术制定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996312" y="1556088"/>
            <a:ext cx="815043" cy="815406"/>
          </a:xfrm>
          <a:custGeom>
            <a:avLst/>
            <a:gdLst>
              <a:gd name="connsiteX0" fmla="*/ 1297676 w 2163261"/>
              <a:gd name="connsiteY0" fmla="*/ 2086117 h 2164219"/>
              <a:gd name="connsiteX1" fmla="*/ 2085143 w 2163261"/>
              <a:gd name="connsiteY1" fmla="*/ 1298651 h 2164219"/>
              <a:gd name="connsiteX2" fmla="*/ 2162610 w 2163261"/>
              <a:gd name="connsiteY2" fmla="*/ 1120329 h 2164219"/>
              <a:gd name="connsiteX3" fmla="*/ 1831911 w 2163261"/>
              <a:gd name="connsiteY3" fmla="*/ 303629 h 2164219"/>
              <a:gd name="connsiteX4" fmla="*/ 315079 w 2163261"/>
              <a:gd name="connsiteY4" fmla="*/ 319707 h 2164219"/>
              <a:gd name="connsiteX5" fmla="*/ 316906 w 2163261"/>
              <a:gd name="connsiteY5" fmla="*/ 1847502 h 2164219"/>
              <a:gd name="connsiteX6" fmla="*/ 1119354 w 2163261"/>
              <a:gd name="connsiteY6" fmla="*/ 2163585 h 2164219"/>
              <a:gd name="connsiteX7" fmla="*/ 1297676 w 2163261"/>
              <a:gd name="connsiteY7" fmla="*/ 2086117 h 2164219"/>
            </a:gdLst>
            <a:ahLst/>
            <a:cxnLst/>
            <a:rect l="l" t="t" r="r" b="b"/>
            <a:pathLst>
              <a:path w="2163261" h="2164219">
                <a:moveTo>
                  <a:pt x="1297676" y="2086117"/>
                </a:moveTo>
                <a:lnTo>
                  <a:pt x="2085143" y="1298651"/>
                </a:lnTo>
                <a:cubicBezTo>
                  <a:pt x="2132646" y="1251147"/>
                  <a:pt x="2160052" y="1187200"/>
                  <a:pt x="2162610" y="1120329"/>
                </a:cubicBezTo>
                <a:cubicBezTo>
                  <a:pt x="2172842" y="824709"/>
                  <a:pt x="2062487" y="525801"/>
                  <a:pt x="1831911" y="303629"/>
                </a:cubicBezTo>
                <a:cubicBezTo>
                  <a:pt x="1405108" y="-107461"/>
                  <a:pt x="733112" y="-100153"/>
                  <a:pt x="315079" y="319707"/>
                </a:cubicBezTo>
                <a:cubicBezTo>
                  <a:pt x="-105513" y="742126"/>
                  <a:pt x="-105147" y="1425815"/>
                  <a:pt x="316906" y="1847502"/>
                </a:cubicBezTo>
                <a:cubicBezTo>
                  <a:pt x="537616" y="2068212"/>
                  <a:pt x="829946" y="2173451"/>
                  <a:pt x="1119354" y="2163585"/>
                </a:cubicBezTo>
                <a:cubicBezTo>
                  <a:pt x="1186590" y="2161027"/>
                  <a:pt x="1250172" y="2133621"/>
                  <a:pt x="1297676" y="2086117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991564" y="1551341"/>
            <a:ext cx="824538" cy="824901"/>
          </a:xfrm>
          <a:custGeom>
            <a:avLst/>
            <a:gdLst>
              <a:gd name="connsiteX0" fmla="*/ 1292606 w 2188462"/>
              <a:gd name="connsiteY0" fmla="*/ 2123414 h 2189420"/>
              <a:gd name="connsiteX1" fmla="*/ 2122461 w 2188462"/>
              <a:gd name="connsiteY1" fmla="*/ 1293560 h 2189420"/>
              <a:gd name="connsiteX2" fmla="*/ 2187139 w 2188462"/>
              <a:gd name="connsiteY2" fmla="*/ 1149587 h 2189420"/>
              <a:gd name="connsiteX3" fmla="*/ 1850593 w 2188462"/>
              <a:gd name="connsiteY3" fmla="*/ 304385 h 2189420"/>
              <a:gd name="connsiteX4" fmla="*/ 318779 w 2188462"/>
              <a:gd name="connsiteY4" fmla="*/ 323386 h 2189420"/>
              <a:gd name="connsiteX5" fmla="*/ 320606 w 2188462"/>
              <a:gd name="connsiteY5" fmla="*/ 1869086 h 2189420"/>
              <a:gd name="connsiteX6" fmla="*/ 1148633 w 2188462"/>
              <a:gd name="connsiteY6" fmla="*/ 2188092 h 2189420"/>
              <a:gd name="connsiteX7" fmla="*/ 1292606 w 2188462"/>
              <a:gd name="connsiteY7" fmla="*/ 2123414 h 2189420"/>
            </a:gdLst>
            <a:ahLst/>
            <a:cxnLst/>
            <a:rect l="l" t="t" r="r" b="b"/>
            <a:pathLst>
              <a:path w="2188462" h="2189420">
                <a:moveTo>
                  <a:pt x="1292606" y="2123414"/>
                </a:moveTo>
                <a:lnTo>
                  <a:pt x="2122461" y="1293560"/>
                </a:lnTo>
                <a:cubicBezTo>
                  <a:pt x="2160829" y="1255191"/>
                  <a:pt x="2184216" y="1203668"/>
                  <a:pt x="2187139" y="1149587"/>
                </a:cubicBezTo>
                <a:cubicBezTo>
                  <a:pt x="2202121" y="844101"/>
                  <a:pt x="2089939" y="533865"/>
                  <a:pt x="1850593" y="304385"/>
                </a:cubicBezTo>
                <a:cubicBezTo>
                  <a:pt x="1418674" y="-108898"/>
                  <a:pt x="740466" y="-100128"/>
                  <a:pt x="318779" y="323386"/>
                </a:cubicBezTo>
                <a:cubicBezTo>
                  <a:pt x="-106928" y="750920"/>
                  <a:pt x="-106198" y="1442283"/>
                  <a:pt x="320606" y="1869086"/>
                </a:cubicBezTo>
                <a:cubicBezTo>
                  <a:pt x="548258" y="2096739"/>
                  <a:pt x="850821" y="2202709"/>
                  <a:pt x="1148633" y="2188092"/>
                </a:cubicBezTo>
                <a:cubicBezTo>
                  <a:pt x="1203080" y="2185535"/>
                  <a:pt x="1254238" y="2162148"/>
                  <a:pt x="1292606" y="2123414"/>
                </a:cubicBezTo>
                <a:close/>
              </a:path>
            </a:pathLst>
          </a:custGeom>
          <a:gradFill>
            <a:gsLst>
              <a:gs pos="36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3653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463394" y="2053778"/>
            <a:ext cx="312660" cy="312800"/>
          </a:xfrm>
          <a:custGeom>
            <a:avLst/>
            <a:gdLst>
              <a:gd name="connsiteX0" fmla="*/ 308409 w 829854"/>
              <a:gd name="connsiteY0" fmla="*/ 308409 h 830220"/>
              <a:gd name="connsiteX1" fmla="*/ 0 w 829854"/>
              <a:gd name="connsiteY1" fmla="*/ 830220 h 830220"/>
              <a:gd name="connsiteX2" fmla="*/ 829854 w 829854"/>
              <a:gd name="connsiteY2" fmla="*/ 0 h 830220"/>
              <a:gd name="connsiteX3" fmla="*/ 308409 w 829854"/>
              <a:gd name="connsiteY3" fmla="*/ 308409 h 830220"/>
            </a:gdLst>
            <a:ahLst/>
            <a:cxnLst/>
            <a:rect l="l" t="t" r="r" b="b"/>
            <a:pathLst>
              <a:path w="829854" h="830220">
                <a:moveTo>
                  <a:pt x="308409" y="308409"/>
                </a:moveTo>
                <a:cubicBezTo>
                  <a:pt x="66505" y="550313"/>
                  <a:pt x="124606" y="705614"/>
                  <a:pt x="0" y="830220"/>
                </a:cubicBezTo>
                <a:lnTo>
                  <a:pt x="829854" y="0"/>
                </a:lnTo>
                <a:cubicBezTo>
                  <a:pt x="705614" y="124606"/>
                  <a:pt x="549948" y="66505"/>
                  <a:pt x="308409" y="308409"/>
                </a:cubicBezTo>
                <a:close/>
              </a:path>
            </a:pathLst>
          </a:custGeom>
          <a:gradFill>
            <a:gsLst>
              <a:gs pos="32000">
                <a:schemeClr val="accent1">
                  <a:lumMod val="60000"/>
                  <a:lumOff val="40000"/>
                </a:schemeClr>
              </a:gs>
              <a:gs pos="47000">
                <a:schemeClr val="accent1"/>
              </a:gs>
              <a:gs pos="63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996312" y="1732959"/>
            <a:ext cx="815043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88195" y="1984415"/>
            <a:ext cx="3199944" cy="3625809"/>
          </a:xfrm>
          <a:prstGeom prst="roundRect">
            <a:avLst>
              <a:gd name="adj" fmla="val 293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332498" y="3008885"/>
            <a:ext cx="2911339" cy="25251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教练组可通过分析对手中单数据，制定针对性的战术，克制对手的中单优势。
例如，如果对手中单是法刺风格，可选择控制型中单进行克制，或通过战术调整限制其切入机会。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332498" y="2445774"/>
            <a:ext cx="2901219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对手分析与针对性战术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380646" y="1556088"/>
            <a:ext cx="815043" cy="815406"/>
          </a:xfrm>
          <a:custGeom>
            <a:avLst/>
            <a:gdLst>
              <a:gd name="connsiteX0" fmla="*/ 1297676 w 2163261"/>
              <a:gd name="connsiteY0" fmla="*/ 2086117 h 2164219"/>
              <a:gd name="connsiteX1" fmla="*/ 2085143 w 2163261"/>
              <a:gd name="connsiteY1" fmla="*/ 1298651 h 2164219"/>
              <a:gd name="connsiteX2" fmla="*/ 2162610 w 2163261"/>
              <a:gd name="connsiteY2" fmla="*/ 1120329 h 2164219"/>
              <a:gd name="connsiteX3" fmla="*/ 1831911 w 2163261"/>
              <a:gd name="connsiteY3" fmla="*/ 303629 h 2164219"/>
              <a:gd name="connsiteX4" fmla="*/ 315079 w 2163261"/>
              <a:gd name="connsiteY4" fmla="*/ 319707 h 2164219"/>
              <a:gd name="connsiteX5" fmla="*/ 316906 w 2163261"/>
              <a:gd name="connsiteY5" fmla="*/ 1847502 h 2164219"/>
              <a:gd name="connsiteX6" fmla="*/ 1119354 w 2163261"/>
              <a:gd name="connsiteY6" fmla="*/ 2163585 h 2164219"/>
              <a:gd name="connsiteX7" fmla="*/ 1297676 w 2163261"/>
              <a:gd name="connsiteY7" fmla="*/ 2086117 h 2164219"/>
            </a:gdLst>
            <a:ahLst/>
            <a:cxnLst/>
            <a:rect l="l" t="t" r="r" b="b"/>
            <a:pathLst>
              <a:path w="2163261" h="2164219">
                <a:moveTo>
                  <a:pt x="1297676" y="2086117"/>
                </a:moveTo>
                <a:lnTo>
                  <a:pt x="2085143" y="1298651"/>
                </a:lnTo>
                <a:cubicBezTo>
                  <a:pt x="2132646" y="1251147"/>
                  <a:pt x="2160052" y="1187200"/>
                  <a:pt x="2162610" y="1120329"/>
                </a:cubicBezTo>
                <a:cubicBezTo>
                  <a:pt x="2172842" y="824709"/>
                  <a:pt x="2062487" y="525801"/>
                  <a:pt x="1831911" y="303629"/>
                </a:cubicBezTo>
                <a:cubicBezTo>
                  <a:pt x="1405108" y="-107461"/>
                  <a:pt x="733112" y="-100153"/>
                  <a:pt x="315079" y="319707"/>
                </a:cubicBezTo>
                <a:cubicBezTo>
                  <a:pt x="-105513" y="742126"/>
                  <a:pt x="-105147" y="1425815"/>
                  <a:pt x="316906" y="1847502"/>
                </a:cubicBezTo>
                <a:cubicBezTo>
                  <a:pt x="537616" y="2068212"/>
                  <a:pt x="829946" y="2173451"/>
                  <a:pt x="1119354" y="2163585"/>
                </a:cubicBezTo>
                <a:cubicBezTo>
                  <a:pt x="1186590" y="2161027"/>
                  <a:pt x="1250172" y="2133621"/>
                  <a:pt x="1297676" y="2086117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375898" y="1551341"/>
            <a:ext cx="824538" cy="824901"/>
          </a:xfrm>
          <a:custGeom>
            <a:avLst/>
            <a:gdLst>
              <a:gd name="connsiteX0" fmla="*/ 1292606 w 2188462"/>
              <a:gd name="connsiteY0" fmla="*/ 2123414 h 2189420"/>
              <a:gd name="connsiteX1" fmla="*/ 2122461 w 2188462"/>
              <a:gd name="connsiteY1" fmla="*/ 1293560 h 2189420"/>
              <a:gd name="connsiteX2" fmla="*/ 2187139 w 2188462"/>
              <a:gd name="connsiteY2" fmla="*/ 1149587 h 2189420"/>
              <a:gd name="connsiteX3" fmla="*/ 1850593 w 2188462"/>
              <a:gd name="connsiteY3" fmla="*/ 304385 h 2189420"/>
              <a:gd name="connsiteX4" fmla="*/ 318779 w 2188462"/>
              <a:gd name="connsiteY4" fmla="*/ 323386 h 2189420"/>
              <a:gd name="connsiteX5" fmla="*/ 320606 w 2188462"/>
              <a:gd name="connsiteY5" fmla="*/ 1869086 h 2189420"/>
              <a:gd name="connsiteX6" fmla="*/ 1148633 w 2188462"/>
              <a:gd name="connsiteY6" fmla="*/ 2188092 h 2189420"/>
              <a:gd name="connsiteX7" fmla="*/ 1292606 w 2188462"/>
              <a:gd name="connsiteY7" fmla="*/ 2123414 h 2189420"/>
            </a:gdLst>
            <a:ahLst/>
            <a:cxnLst/>
            <a:rect l="l" t="t" r="r" b="b"/>
            <a:pathLst>
              <a:path w="2188462" h="2189420">
                <a:moveTo>
                  <a:pt x="1292606" y="2123414"/>
                </a:moveTo>
                <a:lnTo>
                  <a:pt x="2122461" y="1293560"/>
                </a:lnTo>
                <a:cubicBezTo>
                  <a:pt x="2160829" y="1255191"/>
                  <a:pt x="2184216" y="1203668"/>
                  <a:pt x="2187139" y="1149587"/>
                </a:cubicBezTo>
                <a:cubicBezTo>
                  <a:pt x="2202121" y="844101"/>
                  <a:pt x="2089939" y="533865"/>
                  <a:pt x="1850593" y="304385"/>
                </a:cubicBezTo>
                <a:cubicBezTo>
                  <a:pt x="1418674" y="-108898"/>
                  <a:pt x="740466" y="-100128"/>
                  <a:pt x="318779" y="323386"/>
                </a:cubicBezTo>
                <a:cubicBezTo>
                  <a:pt x="-106928" y="750920"/>
                  <a:pt x="-106198" y="1442283"/>
                  <a:pt x="320606" y="1869086"/>
                </a:cubicBezTo>
                <a:cubicBezTo>
                  <a:pt x="548258" y="2096739"/>
                  <a:pt x="850821" y="2202709"/>
                  <a:pt x="1148633" y="2188092"/>
                </a:cubicBezTo>
                <a:cubicBezTo>
                  <a:pt x="1203080" y="2185535"/>
                  <a:pt x="1254238" y="2162148"/>
                  <a:pt x="1292606" y="2123414"/>
                </a:cubicBezTo>
                <a:close/>
              </a:path>
            </a:pathLst>
          </a:custGeom>
          <a:gradFill>
            <a:gsLst>
              <a:gs pos="36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3653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847728" y="2053778"/>
            <a:ext cx="312660" cy="312800"/>
          </a:xfrm>
          <a:custGeom>
            <a:avLst/>
            <a:gdLst>
              <a:gd name="connsiteX0" fmla="*/ 308409 w 829854"/>
              <a:gd name="connsiteY0" fmla="*/ 308409 h 830220"/>
              <a:gd name="connsiteX1" fmla="*/ 0 w 829854"/>
              <a:gd name="connsiteY1" fmla="*/ 830220 h 830220"/>
              <a:gd name="connsiteX2" fmla="*/ 829854 w 829854"/>
              <a:gd name="connsiteY2" fmla="*/ 0 h 830220"/>
              <a:gd name="connsiteX3" fmla="*/ 308409 w 829854"/>
              <a:gd name="connsiteY3" fmla="*/ 308409 h 830220"/>
            </a:gdLst>
            <a:ahLst/>
            <a:cxnLst/>
            <a:rect l="l" t="t" r="r" b="b"/>
            <a:pathLst>
              <a:path w="829854" h="830220">
                <a:moveTo>
                  <a:pt x="308409" y="308409"/>
                </a:moveTo>
                <a:cubicBezTo>
                  <a:pt x="66505" y="550313"/>
                  <a:pt x="124606" y="705614"/>
                  <a:pt x="0" y="830220"/>
                </a:cubicBezTo>
                <a:lnTo>
                  <a:pt x="829854" y="0"/>
                </a:lnTo>
                <a:cubicBezTo>
                  <a:pt x="705614" y="124606"/>
                  <a:pt x="549948" y="66505"/>
                  <a:pt x="308409" y="308409"/>
                </a:cubicBezTo>
                <a:close/>
              </a:path>
            </a:pathLst>
          </a:custGeom>
          <a:gradFill>
            <a:gsLst>
              <a:gs pos="32000">
                <a:schemeClr val="accent1">
                  <a:lumMod val="60000"/>
                  <a:lumOff val="40000"/>
                </a:schemeClr>
              </a:gs>
              <a:gs pos="47000">
                <a:schemeClr val="accent1"/>
              </a:gs>
              <a:gs pos="63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380646" y="1732959"/>
            <a:ext cx="815043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教练组应用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474947" y="1249859"/>
            <a:ext cx="3071753" cy="27699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/CATALOGUE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35552"/>
            <a:ext cx="1814547" cy="10156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目录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73934" y="2162755"/>
            <a:ext cx="1440000" cy="7641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521488" y="2992728"/>
            <a:ext cx="544893" cy="9368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95000"/>
                </a:schemeClr>
              </a:gs>
            </a:gsLst>
            <a:lin ang="0" scaled="0"/>
          </a:gradFill>
          <a:ln w="6350" cap="sq">
            <a:solidFill>
              <a:schemeClr val="bg1"/>
            </a:solidFill>
            <a:miter/>
          </a:ln>
          <a:effectLst>
            <a:outerShdw blurRad="76200" sx="102000" sy="102000" algn="ctr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02201" y="3186773"/>
            <a:ext cx="2383466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中单定位与版本影响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73934" y="4268386"/>
            <a:ext cx="1440000" cy="7641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05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21488" y="5098359"/>
            <a:ext cx="544893" cy="9368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95000"/>
                </a:schemeClr>
              </a:gs>
            </a:gsLst>
            <a:lin ang="0" scaled="0"/>
          </a:gradFill>
          <a:ln w="6350" cap="sq">
            <a:solidFill>
              <a:schemeClr val="bg1"/>
            </a:solidFill>
            <a:miter/>
          </a:ln>
          <a:effectLst>
            <a:outerShdw blurRad="76200" sx="102000" sy="102000" algn="ctr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02201" y="5292404"/>
            <a:ext cx="2383466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数据驱动的战术趋势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937745" y="2162755"/>
            <a:ext cx="1440000" cy="7641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385299" y="2992728"/>
            <a:ext cx="544893" cy="9368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95000"/>
                </a:schemeClr>
              </a:gs>
            </a:gsLst>
            <a:lin ang="0" scaled="0"/>
          </a:gradFill>
          <a:ln w="6350" cap="sq">
            <a:solidFill>
              <a:schemeClr val="bg1"/>
            </a:solidFill>
            <a:miter/>
          </a:ln>
          <a:effectLst>
            <a:outerShdw blurRad="76200" sx="102000" sy="102000" algn="ctr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466012" y="3186773"/>
            <a:ext cx="2383466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核心指标定义与数据来源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937745" y="4268386"/>
            <a:ext cx="1440000" cy="7641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06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85299" y="5098359"/>
            <a:ext cx="544893" cy="9368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95000"/>
                </a:schemeClr>
              </a:gs>
            </a:gsLst>
            <a:lin ang="0" scaled="0"/>
          </a:gradFill>
          <a:ln w="6350" cap="sq">
            <a:solidFill>
              <a:schemeClr val="bg1"/>
            </a:solidFill>
            <a:miter/>
          </a:ln>
          <a:effectLst>
            <a:outerShdw blurRad="76200" sx="102000" sy="102000" algn="ctr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466012" y="5292404"/>
            <a:ext cx="2383466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应用场景与建议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801556" y="2162755"/>
            <a:ext cx="1440000" cy="7641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249110" y="2992728"/>
            <a:ext cx="544893" cy="9368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95000"/>
                </a:schemeClr>
              </a:gs>
            </a:gsLst>
            <a:lin ang="0" scaled="0"/>
          </a:gradFill>
          <a:ln w="6350" cap="sq">
            <a:solidFill>
              <a:schemeClr val="bg1"/>
            </a:solidFill>
            <a:miter/>
          </a:ln>
          <a:effectLst>
            <a:outerShdw blurRad="76200" sx="102000" sy="102000" algn="ctr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329823" y="3186773"/>
            <a:ext cx="2383466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近三赛季核心数据对比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801556" y="4268386"/>
            <a:ext cx="1440000" cy="7641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07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249110" y="5098359"/>
            <a:ext cx="544893" cy="9368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95000"/>
                </a:schemeClr>
              </a:gs>
            </a:gsLst>
            <a:lin ang="0" scaled="0"/>
          </a:gradFill>
          <a:ln w="6350" cap="sq">
            <a:solidFill>
              <a:schemeClr val="bg1"/>
            </a:solidFill>
            <a:miter/>
          </a:ln>
          <a:effectLst>
            <a:outerShdw blurRad="76200" sx="102000" sy="102000" algn="ctr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329823" y="5292404"/>
            <a:ext cx="2383466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附录与数据可靠性说明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665366" y="2162755"/>
            <a:ext cx="1440000" cy="7641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04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0112920" y="2992728"/>
            <a:ext cx="544893" cy="9368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95000"/>
                </a:schemeClr>
              </a:gs>
            </a:gsLst>
            <a:lin ang="0" scaled="0"/>
          </a:gradFill>
          <a:ln w="6350" cap="sq">
            <a:solidFill>
              <a:schemeClr val="bg1"/>
            </a:solidFill>
            <a:miter/>
          </a:ln>
          <a:effectLst>
            <a:outerShdw blurRad="76200" sx="102000" sy="102000" algn="ctr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193633" y="3186773"/>
            <a:ext cx="2383466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关键选手表现与风格分析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5888" y="1217197"/>
            <a:ext cx="5353912" cy="2343867"/>
          </a:xfrm>
          <a:prstGeom prst="roundRect">
            <a:avLst>
              <a:gd name="adj" fmla="val 3513"/>
            </a:avLst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163427" y="1218483"/>
            <a:ext cx="5353912" cy="2343867"/>
          </a:xfrm>
          <a:prstGeom prst="roundRect">
            <a:avLst>
              <a:gd name="adj" fmla="val 3513"/>
            </a:avLst>
          </a:prstGeom>
          <a:solidFill>
            <a:schemeClr val="accent1">
              <a:lumMod val="20000"/>
              <a:lumOff val="80000"/>
            </a:schemeClr>
          </a:solidFill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11548" y="1753962"/>
            <a:ext cx="4426246" cy="162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43C2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赛事分析师可根据中单数据和战术趋势，对比赛结果进行预测和前瞻，增加分析的准确性和可信度。
例如，通过分析两队中单的数据和战术风格，预测比赛中可能出现的关键对决和转折点。</a:t>
            </a:r>
            <a:endParaRPr kumimoji="1"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6338456" y="1372640"/>
            <a:ext cx="388740" cy="388740"/>
            <a:chOff x="6338456" y="1372640"/>
            <a:chExt cx="388740" cy="388740"/>
          </a:xfrm>
        </p:grpSpPr>
        <p:sp>
          <p:nvSpPr>
            <p:cNvPr id="7" name="标题 1"/>
            <p:cNvSpPr txBox="1"/>
            <p:nvPr/>
          </p:nvSpPr>
          <p:spPr>
            <a:xfrm>
              <a:off x="6338456" y="1372640"/>
              <a:ext cx="388740" cy="388740"/>
            </a:xfrm>
            <a:prstGeom prst="flowChartConnector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 rot="18864410">
              <a:off x="6415483" y="1464084"/>
              <a:ext cx="234687" cy="150331"/>
            </a:xfrm>
            <a:custGeom>
              <a:avLst/>
              <a:gdLst>
                <a:gd name="connsiteX0" fmla="*/ 598101 w 598101"/>
                <a:gd name="connsiteY0" fmla="*/ 294512 h 383119"/>
                <a:gd name="connsiteX1" fmla="*/ 598101 w 598101"/>
                <a:gd name="connsiteY1" fmla="*/ 383119 h 383119"/>
                <a:gd name="connsiteX2" fmla="*/ 1844 w 598101"/>
                <a:gd name="connsiteY2" fmla="*/ 383119 h 383119"/>
                <a:gd name="connsiteX3" fmla="*/ 1844 w 598101"/>
                <a:gd name="connsiteY3" fmla="*/ 368685 h 383119"/>
                <a:gd name="connsiteX4" fmla="*/ 0 w 598101"/>
                <a:gd name="connsiteY4" fmla="*/ 368613 h 383119"/>
                <a:gd name="connsiteX5" fmla="*/ 1844 w 598101"/>
                <a:gd name="connsiteY5" fmla="*/ 321357 h 383119"/>
                <a:gd name="connsiteX6" fmla="*/ 1844 w 598101"/>
                <a:gd name="connsiteY6" fmla="*/ 294512 h 383119"/>
                <a:gd name="connsiteX7" fmla="*/ 2892 w 598101"/>
                <a:gd name="connsiteY7" fmla="*/ 294512 h 383119"/>
                <a:gd name="connsiteX8" fmla="*/ 14387 w 598101"/>
                <a:gd name="connsiteY8" fmla="*/ 0 h 383119"/>
                <a:gd name="connsiteX9" fmla="*/ 102926 w 598101"/>
                <a:gd name="connsiteY9" fmla="*/ 3456 h 383119"/>
                <a:gd name="connsiteX10" fmla="*/ 91566 w 598101"/>
                <a:gd name="connsiteY10" fmla="*/ 294512 h 383119"/>
              </a:gdLst>
              <a:ahLst/>
              <a:cxnLst/>
              <a:rect l="l" t="t" r="r" b="b"/>
              <a:pathLst>
                <a:path w="598101" h="383119">
                  <a:moveTo>
                    <a:pt x="598101" y="294512"/>
                  </a:moveTo>
                  <a:lnTo>
                    <a:pt x="598101" y="383119"/>
                  </a:lnTo>
                  <a:lnTo>
                    <a:pt x="1844" y="383119"/>
                  </a:lnTo>
                  <a:lnTo>
                    <a:pt x="1844" y="368685"/>
                  </a:lnTo>
                  <a:lnTo>
                    <a:pt x="0" y="368613"/>
                  </a:lnTo>
                  <a:lnTo>
                    <a:pt x="1844" y="321357"/>
                  </a:lnTo>
                  <a:lnTo>
                    <a:pt x="1844" y="294512"/>
                  </a:lnTo>
                  <a:lnTo>
                    <a:pt x="2892" y="294512"/>
                  </a:lnTo>
                  <a:lnTo>
                    <a:pt x="14387" y="0"/>
                  </a:lnTo>
                  <a:lnTo>
                    <a:pt x="102926" y="3456"/>
                  </a:lnTo>
                  <a:lnTo>
                    <a:pt x="91566" y="294512"/>
                  </a:lnTo>
                  <a:close/>
                </a:path>
              </a:pathLst>
            </a:custGeom>
            <a:solidFill>
              <a:schemeClr val="bg1"/>
            </a:solidFill>
            <a:ln w="1905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/>
        </p:nvSpPr>
        <p:spPr>
          <a:xfrm>
            <a:off x="1259664" y="1752676"/>
            <a:ext cx="4426246" cy="158730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43C2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赛事分析师可利用中单数据，对比赛进行深入解读和分析，为观众提供更丰富的观赛体验。
例如，在比赛中，通过分析中单的击杀和助攻数据，解读其在团队中的作用和战术地位。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45133" y="1371354"/>
            <a:ext cx="388740" cy="388740"/>
          </a:xfrm>
          <a:prstGeom prst="flowChartConnec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8864410">
            <a:off x="922160" y="1462798"/>
            <a:ext cx="234687" cy="150331"/>
          </a:xfrm>
          <a:custGeom>
            <a:avLst/>
            <a:gdLst>
              <a:gd name="connsiteX0" fmla="*/ 598101 w 598101"/>
              <a:gd name="connsiteY0" fmla="*/ 294512 h 383119"/>
              <a:gd name="connsiteX1" fmla="*/ 598101 w 598101"/>
              <a:gd name="connsiteY1" fmla="*/ 383119 h 383119"/>
              <a:gd name="connsiteX2" fmla="*/ 1844 w 598101"/>
              <a:gd name="connsiteY2" fmla="*/ 383119 h 383119"/>
              <a:gd name="connsiteX3" fmla="*/ 1844 w 598101"/>
              <a:gd name="connsiteY3" fmla="*/ 368685 h 383119"/>
              <a:gd name="connsiteX4" fmla="*/ 0 w 598101"/>
              <a:gd name="connsiteY4" fmla="*/ 368613 h 383119"/>
              <a:gd name="connsiteX5" fmla="*/ 1844 w 598101"/>
              <a:gd name="connsiteY5" fmla="*/ 321357 h 383119"/>
              <a:gd name="connsiteX6" fmla="*/ 1844 w 598101"/>
              <a:gd name="connsiteY6" fmla="*/ 294512 h 383119"/>
              <a:gd name="connsiteX7" fmla="*/ 2892 w 598101"/>
              <a:gd name="connsiteY7" fmla="*/ 294512 h 383119"/>
              <a:gd name="connsiteX8" fmla="*/ 14387 w 598101"/>
              <a:gd name="connsiteY8" fmla="*/ 0 h 383119"/>
              <a:gd name="connsiteX9" fmla="*/ 102926 w 598101"/>
              <a:gd name="connsiteY9" fmla="*/ 3456 h 383119"/>
              <a:gd name="connsiteX10" fmla="*/ 91566 w 598101"/>
              <a:gd name="connsiteY10" fmla="*/ 294512 h 383119"/>
            </a:gdLst>
            <a:ahLst/>
            <a:cxnLst/>
            <a:rect l="l" t="t" r="r" b="b"/>
            <a:pathLst>
              <a:path w="598101" h="383119">
                <a:moveTo>
                  <a:pt x="598101" y="294512"/>
                </a:moveTo>
                <a:lnTo>
                  <a:pt x="598101" y="383119"/>
                </a:lnTo>
                <a:lnTo>
                  <a:pt x="1844" y="383119"/>
                </a:lnTo>
                <a:lnTo>
                  <a:pt x="1844" y="368685"/>
                </a:lnTo>
                <a:lnTo>
                  <a:pt x="0" y="368613"/>
                </a:lnTo>
                <a:lnTo>
                  <a:pt x="1844" y="321357"/>
                </a:lnTo>
                <a:lnTo>
                  <a:pt x="1844" y="294512"/>
                </a:lnTo>
                <a:lnTo>
                  <a:pt x="2892" y="294512"/>
                </a:lnTo>
                <a:lnTo>
                  <a:pt x="14387" y="0"/>
                </a:lnTo>
                <a:lnTo>
                  <a:pt x="102926" y="3456"/>
                </a:lnTo>
                <a:lnTo>
                  <a:pt x="91566" y="294512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5888" y="3755308"/>
            <a:ext cx="5353912" cy="2343867"/>
          </a:xfrm>
          <a:prstGeom prst="roundRect">
            <a:avLst>
              <a:gd name="adj" fmla="val 3513"/>
            </a:avLst>
          </a:prstGeom>
          <a:solidFill>
            <a:schemeClr val="accent1">
              <a:lumMod val="20000"/>
              <a:lumOff val="80000"/>
            </a:schemeClr>
          </a:solidFill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59664" y="4290787"/>
            <a:ext cx="4426246" cy="162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43C2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赛事分析师可将中单数据进行可视化呈现，使观众更直观地了解比赛情况。
例如，通过制作雷达图、折线图等，展示中单的各项数据和变化趋势。</a:t>
            </a:r>
            <a:endParaRPr kumimoji="1"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840917" y="3909465"/>
            <a:ext cx="388740" cy="388740"/>
            <a:chOff x="840917" y="3909465"/>
            <a:chExt cx="388740" cy="388740"/>
          </a:xfrm>
        </p:grpSpPr>
        <p:sp>
          <p:nvSpPr>
            <p:cNvPr id="15" name="标题 1"/>
            <p:cNvSpPr txBox="1"/>
            <p:nvPr/>
          </p:nvSpPr>
          <p:spPr>
            <a:xfrm>
              <a:off x="840917" y="3909465"/>
              <a:ext cx="388740" cy="388740"/>
            </a:xfrm>
            <a:prstGeom prst="flowChartConnector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 rot="18864410">
              <a:off x="917944" y="4000909"/>
              <a:ext cx="234687" cy="150331"/>
            </a:xfrm>
            <a:custGeom>
              <a:avLst/>
              <a:gdLst>
                <a:gd name="connsiteX0" fmla="*/ 598101 w 598101"/>
                <a:gd name="connsiteY0" fmla="*/ 294512 h 383119"/>
                <a:gd name="connsiteX1" fmla="*/ 598101 w 598101"/>
                <a:gd name="connsiteY1" fmla="*/ 383119 h 383119"/>
                <a:gd name="connsiteX2" fmla="*/ 1844 w 598101"/>
                <a:gd name="connsiteY2" fmla="*/ 383119 h 383119"/>
                <a:gd name="connsiteX3" fmla="*/ 1844 w 598101"/>
                <a:gd name="connsiteY3" fmla="*/ 368685 h 383119"/>
                <a:gd name="connsiteX4" fmla="*/ 0 w 598101"/>
                <a:gd name="connsiteY4" fmla="*/ 368613 h 383119"/>
                <a:gd name="connsiteX5" fmla="*/ 1844 w 598101"/>
                <a:gd name="connsiteY5" fmla="*/ 321357 h 383119"/>
                <a:gd name="connsiteX6" fmla="*/ 1844 w 598101"/>
                <a:gd name="connsiteY6" fmla="*/ 294512 h 383119"/>
                <a:gd name="connsiteX7" fmla="*/ 2892 w 598101"/>
                <a:gd name="connsiteY7" fmla="*/ 294512 h 383119"/>
                <a:gd name="connsiteX8" fmla="*/ 14387 w 598101"/>
                <a:gd name="connsiteY8" fmla="*/ 0 h 383119"/>
                <a:gd name="connsiteX9" fmla="*/ 102926 w 598101"/>
                <a:gd name="connsiteY9" fmla="*/ 3456 h 383119"/>
                <a:gd name="connsiteX10" fmla="*/ 91566 w 598101"/>
                <a:gd name="connsiteY10" fmla="*/ 294512 h 383119"/>
              </a:gdLst>
              <a:ahLst/>
              <a:cxnLst/>
              <a:rect l="l" t="t" r="r" b="b"/>
              <a:pathLst>
                <a:path w="598101" h="383119">
                  <a:moveTo>
                    <a:pt x="598101" y="294512"/>
                  </a:moveTo>
                  <a:lnTo>
                    <a:pt x="598101" y="383119"/>
                  </a:lnTo>
                  <a:lnTo>
                    <a:pt x="1844" y="383119"/>
                  </a:lnTo>
                  <a:lnTo>
                    <a:pt x="1844" y="368685"/>
                  </a:lnTo>
                  <a:lnTo>
                    <a:pt x="0" y="368613"/>
                  </a:lnTo>
                  <a:lnTo>
                    <a:pt x="1844" y="321357"/>
                  </a:lnTo>
                  <a:lnTo>
                    <a:pt x="1844" y="294512"/>
                  </a:lnTo>
                  <a:lnTo>
                    <a:pt x="2892" y="294512"/>
                  </a:lnTo>
                  <a:lnTo>
                    <a:pt x="14387" y="0"/>
                  </a:lnTo>
                  <a:lnTo>
                    <a:pt x="102926" y="3456"/>
                  </a:lnTo>
                  <a:lnTo>
                    <a:pt x="91566" y="294512"/>
                  </a:lnTo>
                  <a:close/>
                </a:path>
              </a:pathLst>
            </a:custGeom>
            <a:solidFill>
              <a:schemeClr val="bg1"/>
            </a:solidFill>
            <a:ln w="1905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7" name="标题 1"/>
          <p:cNvSpPr txBox="1"/>
          <p:nvPr/>
        </p:nvSpPr>
        <p:spPr>
          <a:xfrm>
            <a:off x="1259664" y="1411188"/>
            <a:ext cx="4436286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赛事解读与分析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811548" y="1392250"/>
            <a:ext cx="4436286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赛事预测与前瞻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259664" y="3934730"/>
            <a:ext cx="4436286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数据可视化与呈现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赛事分析师应用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2412" y="5826078"/>
            <a:ext cx="12248030" cy="1031922"/>
          </a:xfrm>
          <a:custGeom>
            <a:avLst/>
            <a:gdLst>
              <a:gd name="connsiteX0" fmla="*/ 0 w 12191999"/>
              <a:gd name="connsiteY0" fmla="*/ 0 h 1031906"/>
              <a:gd name="connsiteX1" fmla="*/ 97612 w 12191999"/>
              <a:gd name="connsiteY1" fmla="*/ 51085 h 1031906"/>
              <a:gd name="connsiteX2" fmla="*/ 6108700 w 12191999"/>
              <a:gd name="connsiteY2" fmla="*/ 925606 h 1031906"/>
              <a:gd name="connsiteX3" fmla="*/ 12119789 w 12191999"/>
              <a:gd name="connsiteY3" fmla="*/ 51085 h 1031906"/>
              <a:gd name="connsiteX4" fmla="*/ 12191999 w 12191999"/>
              <a:gd name="connsiteY4" fmla="*/ 13293 h 1031906"/>
              <a:gd name="connsiteX5" fmla="*/ 12191999 w 12191999"/>
              <a:gd name="connsiteY5" fmla="*/ 1031906 h 1031906"/>
              <a:gd name="connsiteX6" fmla="*/ 0 w 12191999"/>
              <a:gd name="connsiteY6" fmla="*/ 1031906 h 1031906"/>
            </a:gdLst>
            <a:ahLst/>
            <a:cxnLst/>
            <a:rect l="l" t="t" r="r" b="b"/>
            <a:pathLst>
              <a:path w="12191999" h="1031906">
                <a:moveTo>
                  <a:pt x="0" y="0"/>
                </a:moveTo>
                <a:lnTo>
                  <a:pt x="97612" y="51085"/>
                </a:lnTo>
                <a:cubicBezTo>
                  <a:pt x="1195312" y="569402"/>
                  <a:pt x="3474728" y="925606"/>
                  <a:pt x="6108700" y="925606"/>
                </a:cubicBezTo>
                <a:cubicBezTo>
                  <a:pt x="8742672" y="925606"/>
                  <a:pt x="11022088" y="569402"/>
                  <a:pt x="12119789" y="51085"/>
                </a:cubicBezTo>
                <a:lnTo>
                  <a:pt x="12191999" y="13293"/>
                </a:lnTo>
                <a:lnTo>
                  <a:pt x="12191999" y="1031906"/>
                </a:lnTo>
                <a:lnTo>
                  <a:pt x="0" y="1031906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642649"/>
            <a:ext cx="3511112" cy="3954962"/>
          </a:xfrm>
          <a:prstGeom prst="roundRect">
            <a:avLst>
              <a:gd name="adj" fmla="val 6926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3661" y="2379378"/>
            <a:ext cx="3246998" cy="3089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电竞媒体从业者可依据中单数据，制作相关的新闻报道和专题内容，吸引读者关注。
例如，制作关于中单数据深度分析的专题报道，或对某位中单选手的数据进行详细解读。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93661" y="2080188"/>
            <a:ext cx="3246998" cy="2991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新闻报道与专题制作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629686" y="1659655"/>
            <a:ext cx="531498" cy="553123"/>
          </a:xfrm>
          <a:custGeom>
            <a:avLst/>
            <a:gdLst>
              <a:gd name="connsiteX0" fmla="*/ 1680770 w 2728039"/>
              <a:gd name="connsiteY0" fmla="*/ 0 h 2640315"/>
              <a:gd name="connsiteX1" fmla="*/ 2647480 w 2728039"/>
              <a:gd name="connsiteY1" fmla="*/ 0 h 2640315"/>
              <a:gd name="connsiteX2" fmla="*/ 2685923 w 2728039"/>
              <a:gd name="connsiteY2" fmla="*/ 149512 h 2640315"/>
              <a:gd name="connsiteX3" fmla="*/ 2728039 w 2728039"/>
              <a:gd name="connsiteY3" fmla="*/ 567297 h 2640315"/>
              <a:gd name="connsiteX4" fmla="*/ 655021 w 2728039"/>
              <a:gd name="connsiteY4" fmla="*/ 2640315 h 2640315"/>
              <a:gd name="connsiteX5" fmla="*/ 38569 w 2728039"/>
              <a:gd name="connsiteY5" fmla="*/ 2547116 h 2640315"/>
              <a:gd name="connsiteX6" fmla="*/ 0 w 2728039"/>
              <a:gd name="connsiteY6" fmla="*/ 2533000 h 2640315"/>
              <a:gd name="connsiteX7" fmla="*/ 0 w 2728039"/>
              <a:gd name="connsiteY7" fmla="*/ 1545644 h 2640315"/>
              <a:gd name="connsiteX8" fmla="*/ 93787 w 2728039"/>
              <a:gd name="connsiteY8" fmla="*/ 1602620 h 2640315"/>
              <a:gd name="connsiteX9" fmla="*/ 655021 w 2728039"/>
              <a:gd name="connsiteY9" fmla="*/ 1744730 h 2640315"/>
              <a:gd name="connsiteX10" fmla="*/ 1832454 w 2728039"/>
              <a:gd name="connsiteY10" fmla="*/ 567297 h 2640315"/>
              <a:gd name="connsiteX11" fmla="*/ 1739926 w 2728039"/>
              <a:gd name="connsiteY11" fmla="*/ 108987 h 2640315"/>
            </a:gdLst>
            <a:ahLst/>
            <a:cxnLst/>
            <a:rect l="l" t="t" r="r" b="b"/>
            <a:pathLst>
              <a:path w="2728039" h="2640315">
                <a:moveTo>
                  <a:pt x="1680770" y="0"/>
                </a:moveTo>
                <a:lnTo>
                  <a:pt x="2647480" y="0"/>
                </a:lnTo>
                <a:lnTo>
                  <a:pt x="2685923" y="149512"/>
                </a:lnTo>
                <a:cubicBezTo>
                  <a:pt x="2713537" y="284460"/>
                  <a:pt x="2728039" y="424185"/>
                  <a:pt x="2728039" y="567297"/>
                </a:cubicBezTo>
                <a:cubicBezTo>
                  <a:pt x="2728039" y="1712193"/>
                  <a:pt x="1799917" y="2640315"/>
                  <a:pt x="655021" y="2640315"/>
                </a:cubicBezTo>
                <a:cubicBezTo>
                  <a:pt x="440353" y="2640315"/>
                  <a:pt x="233306" y="2607686"/>
                  <a:pt x="38569" y="2547116"/>
                </a:cubicBezTo>
                <a:lnTo>
                  <a:pt x="0" y="2533000"/>
                </a:lnTo>
                <a:lnTo>
                  <a:pt x="0" y="1545644"/>
                </a:lnTo>
                <a:lnTo>
                  <a:pt x="93787" y="1602620"/>
                </a:lnTo>
                <a:cubicBezTo>
                  <a:pt x="260621" y="1693250"/>
                  <a:pt x="451809" y="1744730"/>
                  <a:pt x="655021" y="1744730"/>
                </a:cubicBezTo>
                <a:cubicBezTo>
                  <a:pt x="1305299" y="1744730"/>
                  <a:pt x="1832454" y="1217575"/>
                  <a:pt x="1832454" y="567297"/>
                </a:cubicBezTo>
                <a:cubicBezTo>
                  <a:pt x="1832454" y="404728"/>
                  <a:pt x="1799507" y="249853"/>
                  <a:pt x="1739926" y="108987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07788" y="1642649"/>
            <a:ext cx="3511112" cy="3954962"/>
          </a:xfrm>
          <a:prstGeom prst="roundRect">
            <a:avLst>
              <a:gd name="adj" fmla="val 6926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41049" y="2379378"/>
            <a:ext cx="3246998" cy="3089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电竞媒体从业者可利用中单数据，对赛事进行总结和回顾，提炼赛事的亮点和关键信息。
例如，在赛季结束后，通过分析中单数据，总结本赛季中单的战术演变和选手表现。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41049" y="2080188"/>
            <a:ext cx="3246998" cy="2991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赛事总结与回顾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10977074" y="1659655"/>
            <a:ext cx="531498" cy="553123"/>
          </a:xfrm>
          <a:custGeom>
            <a:avLst/>
            <a:gdLst>
              <a:gd name="connsiteX0" fmla="*/ 1680770 w 2728039"/>
              <a:gd name="connsiteY0" fmla="*/ 0 h 2640315"/>
              <a:gd name="connsiteX1" fmla="*/ 2647480 w 2728039"/>
              <a:gd name="connsiteY1" fmla="*/ 0 h 2640315"/>
              <a:gd name="connsiteX2" fmla="*/ 2685923 w 2728039"/>
              <a:gd name="connsiteY2" fmla="*/ 149512 h 2640315"/>
              <a:gd name="connsiteX3" fmla="*/ 2728039 w 2728039"/>
              <a:gd name="connsiteY3" fmla="*/ 567297 h 2640315"/>
              <a:gd name="connsiteX4" fmla="*/ 655021 w 2728039"/>
              <a:gd name="connsiteY4" fmla="*/ 2640315 h 2640315"/>
              <a:gd name="connsiteX5" fmla="*/ 38569 w 2728039"/>
              <a:gd name="connsiteY5" fmla="*/ 2547116 h 2640315"/>
              <a:gd name="connsiteX6" fmla="*/ 0 w 2728039"/>
              <a:gd name="connsiteY6" fmla="*/ 2533000 h 2640315"/>
              <a:gd name="connsiteX7" fmla="*/ 0 w 2728039"/>
              <a:gd name="connsiteY7" fmla="*/ 1545644 h 2640315"/>
              <a:gd name="connsiteX8" fmla="*/ 93787 w 2728039"/>
              <a:gd name="connsiteY8" fmla="*/ 1602620 h 2640315"/>
              <a:gd name="connsiteX9" fmla="*/ 655021 w 2728039"/>
              <a:gd name="connsiteY9" fmla="*/ 1744730 h 2640315"/>
              <a:gd name="connsiteX10" fmla="*/ 1832454 w 2728039"/>
              <a:gd name="connsiteY10" fmla="*/ 567297 h 2640315"/>
              <a:gd name="connsiteX11" fmla="*/ 1739926 w 2728039"/>
              <a:gd name="connsiteY11" fmla="*/ 108987 h 2640315"/>
            </a:gdLst>
            <a:ahLst/>
            <a:cxnLst/>
            <a:rect l="l" t="t" r="r" b="b"/>
            <a:pathLst>
              <a:path w="2728039" h="2640315">
                <a:moveTo>
                  <a:pt x="1680770" y="0"/>
                </a:moveTo>
                <a:lnTo>
                  <a:pt x="2647480" y="0"/>
                </a:lnTo>
                <a:lnTo>
                  <a:pt x="2685923" y="149512"/>
                </a:lnTo>
                <a:cubicBezTo>
                  <a:pt x="2713537" y="284460"/>
                  <a:pt x="2728039" y="424185"/>
                  <a:pt x="2728039" y="567297"/>
                </a:cubicBezTo>
                <a:cubicBezTo>
                  <a:pt x="2728039" y="1712193"/>
                  <a:pt x="1799917" y="2640315"/>
                  <a:pt x="655021" y="2640315"/>
                </a:cubicBezTo>
                <a:cubicBezTo>
                  <a:pt x="440353" y="2640315"/>
                  <a:pt x="233306" y="2607686"/>
                  <a:pt x="38569" y="2547116"/>
                </a:cubicBezTo>
                <a:lnTo>
                  <a:pt x="0" y="2533000"/>
                </a:lnTo>
                <a:lnTo>
                  <a:pt x="0" y="1545644"/>
                </a:lnTo>
                <a:lnTo>
                  <a:pt x="93787" y="1602620"/>
                </a:lnTo>
                <a:cubicBezTo>
                  <a:pt x="260621" y="1693250"/>
                  <a:pt x="451809" y="1744730"/>
                  <a:pt x="655021" y="1744730"/>
                </a:cubicBezTo>
                <a:cubicBezTo>
                  <a:pt x="1305299" y="1744730"/>
                  <a:pt x="1832454" y="1217575"/>
                  <a:pt x="1832454" y="567297"/>
                </a:cubicBezTo>
                <a:cubicBezTo>
                  <a:pt x="1832454" y="404728"/>
                  <a:pt x="1799507" y="249853"/>
                  <a:pt x="1739926" y="108987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334094" y="1642649"/>
            <a:ext cx="3511112" cy="3954962"/>
          </a:xfrm>
          <a:prstGeom prst="roundRect">
            <a:avLst>
              <a:gd name="adj" fmla="val 6926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67355" y="2379378"/>
            <a:ext cx="3246998" cy="3089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电竞媒体从业者可根据中单数据，对选手进行评价和排名，为读者提供客观的参考。
例如，根据中单的场均击杀、助攻和参团率等数据，制作中单选手的实力排行榜。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67355" y="2080188"/>
            <a:ext cx="3246998" cy="2991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选手评价与排名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7303380" y="1659655"/>
            <a:ext cx="531498" cy="553123"/>
          </a:xfrm>
          <a:custGeom>
            <a:avLst/>
            <a:gdLst>
              <a:gd name="connsiteX0" fmla="*/ 1680770 w 2728039"/>
              <a:gd name="connsiteY0" fmla="*/ 0 h 2640315"/>
              <a:gd name="connsiteX1" fmla="*/ 2647480 w 2728039"/>
              <a:gd name="connsiteY1" fmla="*/ 0 h 2640315"/>
              <a:gd name="connsiteX2" fmla="*/ 2685923 w 2728039"/>
              <a:gd name="connsiteY2" fmla="*/ 149512 h 2640315"/>
              <a:gd name="connsiteX3" fmla="*/ 2728039 w 2728039"/>
              <a:gd name="connsiteY3" fmla="*/ 567297 h 2640315"/>
              <a:gd name="connsiteX4" fmla="*/ 655021 w 2728039"/>
              <a:gd name="connsiteY4" fmla="*/ 2640315 h 2640315"/>
              <a:gd name="connsiteX5" fmla="*/ 38569 w 2728039"/>
              <a:gd name="connsiteY5" fmla="*/ 2547116 h 2640315"/>
              <a:gd name="connsiteX6" fmla="*/ 0 w 2728039"/>
              <a:gd name="connsiteY6" fmla="*/ 2533000 h 2640315"/>
              <a:gd name="connsiteX7" fmla="*/ 0 w 2728039"/>
              <a:gd name="connsiteY7" fmla="*/ 1545644 h 2640315"/>
              <a:gd name="connsiteX8" fmla="*/ 93787 w 2728039"/>
              <a:gd name="connsiteY8" fmla="*/ 1602620 h 2640315"/>
              <a:gd name="connsiteX9" fmla="*/ 655021 w 2728039"/>
              <a:gd name="connsiteY9" fmla="*/ 1744730 h 2640315"/>
              <a:gd name="connsiteX10" fmla="*/ 1832454 w 2728039"/>
              <a:gd name="connsiteY10" fmla="*/ 567297 h 2640315"/>
              <a:gd name="connsiteX11" fmla="*/ 1739926 w 2728039"/>
              <a:gd name="connsiteY11" fmla="*/ 108987 h 2640315"/>
            </a:gdLst>
            <a:ahLst/>
            <a:cxnLst/>
            <a:rect l="l" t="t" r="r" b="b"/>
            <a:pathLst>
              <a:path w="2728039" h="2640315">
                <a:moveTo>
                  <a:pt x="1680770" y="0"/>
                </a:moveTo>
                <a:lnTo>
                  <a:pt x="2647480" y="0"/>
                </a:lnTo>
                <a:lnTo>
                  <a:pt x="2685923" y="149512"/>
                </a:lnTo>
                <a:cubicBezTo>
                  <a:pt x="2713537" y="284460"/>
                  <a:pt x="2728039" y="424185"/>
                  <a:pt x="2728039" y="567297"/>
                </a:cubicBezTo>
                <a:cubicBezTo>
                  <a:pt x="2728039" y="1712193"/>
                  <a:pt x="1799917" y="2640315"/>
                  <a:pt x="655021" y="2640315"/>
                </a:cubicBezTo>
                <a:cubicBezTo>
                  <a:pt x="440353" y="2640315"/>
                  <a:pt x="233306" y="2607686"/>
                  <a:pt x="38569" y="2547116"/>
                </a:cubicBezTo>
                <a:lnTo>
                  <a:pt x="0" y="2533000"/>
                </a:lnTo>
                <a:lnTo>
                  <a:pt x="0" y="1545644"/>
                </a:lnTo>
                <a:lnTo>
                  <a:pt x="93787" y="1602620"/>
                </a:lnTo>
                <a:cubicBezTo>
                  <a:pt x="260621" y="1693250"/>
                  <a:pt x="451809" y="1744730"/>
                  <a:pt x="655021" y="1744730"/>
                </a:cubicBezTo>
                <a:cubicBezTo>
                  <a:pt x="1305299" y="1744730"/>
                  <a:pt x="1832454" y="1217575"/>
                  <a:pt x="1832454" y="567297"/>
                </a:cubicBezTo>
                <a:cubicBezTo>
                  <a:pt x="1832454" y="404728"/>
                  <a:pt x="1799507" y="249853"/>
                  <a:pt x="1739926" y="108987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736362" y="1384300"/>
            <a:ext cx="568004" cy="597347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27000" dist="63500" dir="27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4406662" y="1384300"/>
            <a:ext cx="568004" cy="597347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27000" dist="63500" dir="27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V="1">
            <a:off x="8089662" y="1384300"/>
            <a:ext cx="568004" cy="597347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27000" dist="63500" dir="27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165213" y="1486943"/>
            <a:ext cx="401953" cy="38898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499073" y="1492877"/>
            <a:ext cx="386845" cy="37711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43089" y="1493349"/>
            <a:ext cx="369194" cy="341531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电竞媒体从业者应用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附录与数据可靠性说明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07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V="1">
            <a:off x="668448" y="1835623"/>
            <a:ext cx="3432674" cy="3590732"/>
          </a:xfrm>
          <a:prstGeom prst="round2SameRect">
            <a:avLst>
              <a:gd name="adj1" fmla="val 7218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V="1">
            <a:off x="4373312" y="1835623"/>
            <a:ext cx="3432674" cy="3590732"/>
          </a:xfrm>
          <a:prstGeom prst="round2SameRect">
            <a:avLst>
              <a:gd name="adj1" fmla="val 7218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734555" y="1755838"/>
            <a:ext cx="3300464" cy="3590732"/>
          </a:xfrm>
          <a:prstGeom prst="round2SameRect">
            <a:avLst>
              <a:gd name="adj1" fmla="val 7218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4439418" y="1755839"/>
            <a:ext cx="3300464" cy="3590732"/>
          </a:xfrm>
          <a:prstGeom prst="round2SameRect">
            <a:avLst>
              <a:gd name="adj1" fmla="val 7218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8900000">
            <a:off x="1013430" y="347984"/>
            <a:ext cx="2742712" cy="2694718"/>
          </a:xfrm>
          <a:custGeom>
            <a:avLst/>
            <a:gdLst>
              <a:gd name="connsiteX0" fmla="*/ 782166 w 5392751"/>
              <a:gd name="connsiteY0" fmla="*/ 50511 h 5392751"/>
              <a:gd name="connsiteX1" fmla="*/ 5342240 w 5392751"/>
              <a:gd name="connsiteY1" fmla="*/ 4610585 h 5392751"/>
              <a:gd name="connsiteX2" fmla="*/ 5342240 w 5392751"/>
              <a:gd name="connsiteY2" fmla="*/ 4854475 h 5392751"/>
              <a:gd name="connsiteX3" fmla="*/ 4854475 w 5392751"/>
              <a:gd name="connsiteY3" fmla="*/ 5342240 h 5392751"/>
              <a:gd name="connsiteX4" fmla="*/ 4610585 w 5392751"/>
              <a:gd name="connsiteY4" fmla="*/ 5342240 h 5392751"/>
              <a:gd name="connsiteX5" fmla="*/ 2517714 w 5392751"/>
              <a:gd name="connsiteY5" fmla="*/ 3249369 h 5392751"/>
              <a:gd name="connsiteX6" fmla="*/ 2227604 w 5392751"/>
              <a:gd name="connsiteY6" fmla="*/ 3249369 h 5392751"/>
              <a:gd name="connsiteX7" fmla="*/ 2143383 w 5392751"/>
              <a:gd name="connsiteY7" fmla="*/ 3165148 h 5392751"/>
              <a:gd name="connsiteX8" fmla="*/ 2143383 w 5392751"/>
              <a:gd name="connsiteY8" fmla="*/ 2875038 h 5392751"/>
              <a:gd name="connsiteX9" fmla="*/ 50511 w 5392751"/>
              <a:gd name="connsiteY9" fmla="*/ 782165 h 5392751"/>
              <a:gd name="connsiteX10" fmla="*/ 50511 w 5392751"/>
              <a:gd name="connsiteY10" fmla="*/ 538276 h 5392751"/>
              <a:gd name="connsiteX11" fmla="*/ 538276 w 5392751"/>
              <a:gd name="connsiteY11" fmla="*/ 50511 h 5392751"/>
              <a:gd name="connsiteX12" fmla="*/ 782166 w 5392751"/>
              <a:gd name="connsiteY12" fmla="*/ 50511 h 5392751"/>
            </a:gdLst>
            <a:ahLst/>
            <a:cxnLst/>
            <a:rect l="l" t="t" r="r" b="b"/>
            <a:pathLst>
              <a:path w="5392751" h="5392751">
                <a:moveTo>
                  <a:pt x="782166" y="50511"/>
                </a:moveTo>
                <a:lnTo>
                  <a:pt x="5342240" y="4610585"/>
                </a:lnTo>
                <a:cubicBezTo>
                  <a:pt x="5409588" y="4677933"/>
                  <a:pt x="5409588" y="4787126"/>
                  <a:pt x="5342240" y="4854475"/>
                </a:cubicBezTo>
                <a:lnTo>
                  <a:pt x="4854475" y="5342240"/>
                </a:lnTo>
                <a:cubicBezTo>
                  <a:pt x="4787126" y="5409588"/>
                  <a:pt x="4677934" y="5409588"/>
                  <a:pt x="4610585" y="5342240"/>
                </a:cubicBezTo>
                <a:lnTo>
                  <a:pt x="2517714" y="3249369"/>
                </a:lnTo>
                <a:lnTo>
                  <a:pt x="2227604" y="3249369"/>
                </a:lnTo>
                <a:cubicBezTo>
                  <a:pt x="2181090" y="3249369"/>
                  <a:pt x="2143383" y="3211662"/>
                  <a:pt x="2143383" y="3165148"/>
                </a:cubicBezTo>
                <a:lnTo>
                  <a:pt x="2143383" y="2875038"/>
                </a:lnTo>
                <a:lnTo>
                  <a:pt x="50511" y="782165"/>
                </a:lnTo>
                <a:cubicBezTo>
                  <a:pt x="-16837" y="714817"/>
                  <a:pt x="-16838" y="605624"/>
                  <a:pt x="50511" y="538276"/>
                </a:cubicBezTo>
                <a:lnTo>
                  <a:pt x="538276" y="50511"/>
                </a:lnTo>
                <a:cubicBezTo>
                  <a:pt x="605624" y="-16838"/>
                  <a:pt x="714817" y="-16838"/>
                  <a:pt x="782166" y="50511"/>
                </a:cubicBezTo>
                <a:close/>
              </a:path>
            </a:pathLst>
          </a:custGeom>
          <a:solidFill>
            <a:schemeClr val="accent1"/>
          </a:solidFill>
          <a:ln w="285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03423" y="1501726"/>
            <a:ext cx="2962724" cy="3639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14420" y="3070782"/>
            <a:ext cx="2940724" cy="167768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官方赛事中心提供的数据是权威和准确的，是主要的数据来源之一。
通过官方赛事中心的接口或页面，可以获取详细的赛事数据，包括选手的击杀、助攻、参团率等。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14420" y="2169307"/>
            <a:ext cx="2940724" cy="8216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官方赛事中心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8900000">
            <a:off x="4718294" y="347985"/>
            <a:ext cx="2742712" cy="2694718"/>
          </a:xfrm>
          <a:custGeom>
            <a:avLst/>
            <a:gdLst>
              <a:gd name="connsiteX0" fmla="*/ 782166 w 5392751"/>
              <a:gd name="connsiteY0" fmla="*/ 50511 h 5392751"/>
              <a:gd name="connsiteX1" fmla="*/ 5342240 w 5392751"/>
              <a:gd name="connsiteY1" fmla="*/ 4610585 h 5392751"/>
              <a:gd name="connsiteX2" fmla="*/ 5342240 w 5392751"/>
              <a:gd name="connsiteY2" fmla="*/ 4854475 h 5392751"/>
              <a:gd name="connsiteX3" fmla="*/ 4854475 w 5392751"/>
              <a:gd name="connsiteY3" fmla="*/ 5342240 h 5392751"/>
              <a:gd name="connsiteX4" fmla="*/ 4610585 w 5392751"/>
              <a:gd name="connsiteY4" fmla="*/ 5342240 h 5392751"/>
              <a:gd name="connsiteX5" fmla="*/ 2517714 w 5392751"/>
              <a:gd name="connsiteY5" fmla="*/ 3249369 h 5392751"/>
              <a:gd name="connsiteX6" fmla="*/ 2227604 w 5392751"/>
              <a:gd name="connsiteY6" fmla="*/ 3249369 h 5392751"/>
              <a:gd name="connsiteX7" fmla="*/ 2143383 w 5392751"/>
              <a:gd name="connsiteY7" fmla="*/ 3165148 h 5392751"/>
              <a:gd name="connsiteX8" fmla="*/ 2143383 w 5392751"/>
              <a:gd name="connsiteY8" fmla="*/ 2875038 h 5392751"/>
              <a:gd name="connsiteX9" fmla="*/ 50511 w 5392751"/>
              <a:gd name="connsiteY9" fmla="*/ 782165 h 5392751"/>
              <a:gd name="connsiteX10" fmla="*/ 50511 w 5392751"/>
              <a:gd name="connsiteY10" fmla="*/ 538276 h 5392751"/>
              <a:gd name="connsiteX11" fmla="*/ 538276 w 5392751"/>
              <a:gd name="connsiteY11" fmla="*/ 50511 h 5392751"/>
              <a:gd name="connsiteX12" fmla="*/ 782166 w 5392751"/>
              <a:gd name="connsiteY12" fmla="*/ 50511 h 5392751"/>
            </a:gdLst>
            <a:ahLst/>
            <a:cxnLst/>
            <a:rect l="l" t="t" r="r" b="b"/>
            <a:pathLst>
              <a:path w="5392751" h="5392751">
                <a:moveTo>
                  <a:pt x="782166" y="50511"/>
                </a:moveTo>
                <a:lnTo>
                  <a:pt x="5342240" y="4610585"/>
                </a:lnTo>
                <a:cubicBezTo>
                  <a:pt x="5409588" y="4677933"/>
                  <a:pt x="5409588" y="4787126"/>
                  <a:pt x="5342240" y="4854475"/>
                </a:cubicBezTo>
                <a:lnTo>
                  <a:pt x="4854475" y="5342240"/>
                </a:lnTo>
                <a:cubicBezTo>
                  <a:pt x="4787126" y="5409588"/>
                  <a:pt x="4677934" y="5409588"/>
                  <a:pt x="4610585" y="5342240"/>
                </a:cubicBezTo>
                <a:lnTo>
                  <a:pt x="2517714" y="3249369"/>
                </a:lnTo>
                <a:lnTo>
                  <a:pt x="2227604" y="3249369"/>
                </a:lnTo>
                <a:cubicBezTo>
                  <a:pt x="2181090" y="3249369"/>
                  <a:pt x="2143383" y="3211662"/>
                  <a:pt x="2143383" y="3165148"/>
                </a:cubicBezTo>
                <a:lnTo>
                  <a:pt x="2143383" y="2875038"/>
                </a:lnTo>
                <a:lnTo>
                  <a:pt x="50511" y="782165"/>
                </a:lnTo>
                <a:cubicBezTo>
                  <a:pt x="-16837" y="714817"/>
                  <a:pt x="-16838" y="605624"/>
                  <a:pt x="50511" y="538276"/>
                </a:cubicBezTo>
                <a:lnTo>
                  <a:pt x="538276" y="50511"/>
                </a:lnTo>
                <a:cubicBezTo>
                  <a:pt x="605624" y="-16838"/>
                  <a:pt x="714817" y="-16838"/>
                  <a:pt x="782166" y="50511"/>
                </a:cubicBezTo>
                <a:close/>
              </a:path>
            </a:pathLst>
          </a:custGeom>
          <a:solidFill>
            <a:schemeClr val="accent2"/>
          </a:solidFill>
          <a:ln w="2857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08287" y="1501728"/>
            <a:ext cx="2962724" cy="3639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19284" y="3070785"/>
            <a:ext cx="2940724" cy="167768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虎扑是一个专业的电竞社区，其提供的数据经过社区用户的验证和讨论，具有一定的可靠性和参考价值。
在虎扑上，用户可以查看和讨论赛事数据，一些数据还会经过专业分析师的解读和分析。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19284" y="2169310"/>
            <a:ext cx="2940724" cy="8216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EB83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虎扑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8078177" y="1835623"/>
            <a:ext cx="3432674" cy="3590732"/>
          </a:xfrm>
          <a:prstGeom prst="round2SameRect">
            <a:avLst>
              <a:gd name="adj1" fmla="val 7218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8144284" y="1755838"/>
            <a:ext cx="3300464" cy="3590732"/>
          </a:xfrm>
          <a:prstGeom prst="round2SameRect">
            <a:avLst>
              <a:gd name="adj1" fmla="val 7218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>
            <a:off x="8423157" y="347984"/>
            <a:ext cx="2742712" cy="2694718"/>
          </a:xfrm>
          <a:custGeom>
            <a:avLst/>
            <a:gdLst>
              <a:gd name="connsiteX0" fmla="*/ 782166 w 5392751"/>
              <a:gd name="connsiteY0" fmla="*/ 50511 h 5392751"/>
              <a:gd name="connsiteX1" fmla="*/ 5342240 w 5392751"/>
              <a:gd name="connsiteY1" fmla="*/ 4610585 h 5392751"/>
              <a:gd name="connsiteX2" fmla="*/ 5342240 w 5392751"/>
              <a:gd name="connsiteY2" fmla="*/ 4854475 h 5392751"/>
              <a:gd name="connsiteX3" fmla="*/ 4854475 w 5392751"/>
              <a:gd name="connsiteY3" fmla="*/ 5342240 h 5392751"/>
              <a:gd name="connsiteX4" fmla="*/ 4610585 w 5392751"/>
              <a:gd name="connsiteY4" fmla="*/ 5342240 h 5392751"/>
              <a:gd name="connsiteX5" fmla="*/ 2517714 w 5392751"/>
              <a:gd name="connsiteY5" fmla="*/ 3249369 h 5392751"/>
              <a:gd name="connsiteX6" fmla="*/ 2227604 w 5392751"/>
              <a:gd name="connsiteY6" fmla="*/ 3249369 h 5392751"/>
              <a:gd name="connsiteX7" fmla="*/ 2143383 w 5392751"/>
              <a:gd name="connsiteY7" fmla="*/ 3165148 h 5392751"/>
              <a:gd name="connsiteX8" fmla="*/ 2143383 w 5392751"/>
              <a:gd name="connsiteY8" fmla="*/ 2875038 h 5392751"/>
              <a:gd name="connsiteX9" fmla="*/ 50511 w 5392751"/>
              <a:gd name="connsiteY9" fmla="*/ 782165 h 5392751"/>
              <a:gd name="connsiteX10" fmla="*/ 50511 w 5392751"/>
              <a:gd name="connsiteY10" fmla="*/ 538276 h 5392751"/>
              <a:gd name="connsiteX11" fmla="*/ 538276 w 5392751"/>
              <a:gd name="connsiteY11" fmla="*/ 50511 h 5392751"/>
              <a:gd name="connsiteX12" fmla="*/ 782166 w 5392751"/>
              <a:gd name="connsiteY12" fmla="*/ 50511 h 5392751"/>
            </a:gdLst>
            <a:ahLst/>
            <a:cxnLst/>
            <a:rect l="l" t="t" r="r" b="b"/>
            <a:pathLst>
              <a:path w="5392751" h="5392751">
                <a:moveTo>
                  <a:pt x="782166" y="50511"/>
                </a:moveTo>
                <a:lnTo>
                  <a:pt x="5342240" y="4610585"/>
                </a:lnTo>
                <a:cubicBezTo>
                  <a:pt x="5409588" y="4677933"/>
                  <a:pt x="5409588" y="4787126"/>
                  <a:pt x="5342240" y="4854475"/>
                </a:cubicBezTo>
                <a:lnTo>
                  <a:pt x="4854475" y="5342240"/>
                </a:lnTo>
                <a:cubicBezTo>
                  <a:pt x="4787126" y="5409588"/>
                  <a:pt x="4677934" y="5409588"/>
                  <a:pt x="4610585" y="5342240"/>
                </a:cubicBezTo>
                <a:lnTo>
                  <a:pt x="2517714" y="3249369"/>
                </a:lnTo>
                <a:lnTo>
                  <a:pt x="2227604" y="3249369"/>
                </a:lnTo>
                <a:cubicBezTo>
                  <a:pt x="2181090" y="3249369"/>
                  <a:pt x="2143383" y="3211662"/>
                  <a:pt x="2143383" y="3165148"/>
                </a:cubicBezTo>
                <a:lnTo>
                  <a:pt x="2143383" y="2875038"/>
                </a:lnTo>
                <a:lnTo>
                  <a:pt x="50511" y="782165"/>
                </a:lnTo>
                <a:cubicBezTo>
                  <a:pt x="-16837" y="714817"/>
                  <a:pt x="-16838" y="605624"/>
                  <a:pt x="50511" y="538276"/>
                </a:cubicBezTo>
                <a:lnTo>
                  <a:pt x="538276" y="50511"/>
                </a:lnTo>
                <a:cubicBezTo>
                  <a:pt x="605624" y="-16838"/>
                  <a:pt x="714817" y="-16838"/>
                  <a:pt x="782166" y="50511"/>
                </a:cubicBezTo>
                <a:close/>
              </a:path>
            </a:pathLst>
          </a:custGeom>
          <a:solidFill>
            <a:schemeClr val="accent1"/>
          </a:solidFill>
          <a:ln w="285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313151" y="1501726"/>
            <a:ext cx="2962724" cy="3639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324148" y="3070782"/>
            <a:ext cx="2940724" cy="167768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王者营地是王者荣耀的官方社区，其数据来源于游戏内的统计和记录，能反映玩家和选手的真实表现。
王者营地的数据包括玩家的对战记录、英雄数据等，为数据采集提供了丰富的资源。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24148" y="2169307"/>
            <a:ext cx="2940724" cy="8216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王者营地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数据来源与采集方法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457950"/>
            <a:ext cx="12192000" cy="400050"/>
          </a:xfrm>
          <a:custGeom>
            <a:avLst/>
            <a:gdLst>
              <a:gd name="connsiteX0" fmla="*/ 12192000 w 12192000"/>
              <a:gd name="connsiteY0" fmla="*/ 0 h 329410"/>
              <a:gd name="connsiteX1" fmla="*/ 12192000 w 12192000"/>
              <a:gd name="connsiteY1" fmla="*/ 329410 h 329410"/>
              <a:gd name="connsiteX2" fmla="*/ 0 w 12192000"/>
              <a:gd name="connsiteY2" fmla="*/ 329410 h 329410"/>
              <a:gd name="connsiteX3" fmla="*/ 0 w 12192000"/>
              <a:gd name="connsiteY3" fmla="*/ 29375 h 329410"/>
              <a:gd name="connsiteX4" fmla="*/ 577089 w 12192000"/>
              <a:gd name="connsiteY4" fmla="*/ 49593 h 329410"/>
              <a:gd name="connsiteX5" fmla="*/ 5704114 w 12192000"/>
              <a:gd name="connsiteY5" fmla="*/ 124873 h 329410"/>
              <a:gd name="connsiteX6" fmla="*/ 11982536 w 12192000"/>
              <a:gd name="connsiteY6" fmla="*/ 9255 h 329410"/>
            </a:gdLst>
            <a:ahLst/>
            <a:cxnLst/>
            <a:rect l="l" t="t" r="r" b="b"/>
            <a:pathLst>
              <a:path w="12192000" h="329410">
                <a:moveTo>
                  <a:pt x="12192000" y="0"/>
                </a:moveTo>
                <a:lnTo>
                  <a:pt x="12192000" y="329410"/>
                </a:lnTo>
                <a:lnTo>
                  <a:pt x="0" y="329410"/>
                </a:lnTo>
                <a:lnTo>
                  <a:pt x="0" y="29375"/>
                </a:lnTo>
                <a:lnTo>
                  <a:pt x="577089" y="49593"/>
                </a:lnTo>
                <a:cubicBezTo>
                  <a:pt x="2152931" y="98068"/>
                  <a:pt x="3885480" y="124873"/>
                  <a:pt x="5704114" y="124873"/>
                </a:cubicBezTo>
                <a:cubicBezTo>
                  <a:pt x="7977407" y="124873"/>
                  <a:pt x="10116192" y="82990"/>
                  <a:pt x="11982536" y="9255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" name="标题 1"/>
          <p:cNvCxnSpPr/>
          <p:nvPr/>
        </p:nvCxnSpPr>
        <p:spPr>
          <a:xfrm>
            <a:off x="8779633" y="2950290"/>
            <a:ext cx="242888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cxnSp>
        <p:nvCxnSpPr>
          <p:cNvPr id="5" name="标题 1"/>
          <p:cNvCxnSpPr/>
          <p:nvPr/>
        </p:nvCxnSpPr>
        <p:spPr>
          <a:xfrm>
            <a:off x="8614356" y="2600323"/>
            <a:ext cx="0" cy="1108075"/>
          </a:xfrm>
          <a:prstGeom prst="line">
            <a:avLst/>
          </a:prstGeom>
          <a:noFill/>
          <a:ln w="9525" cap="sq">
            <a:solidFill>
              <a:schemeClr val="accent1"/>
            </a:solidFill>
            <a:miter/>
          </a:ln>
        </p:spPr>
      </p:cxnSp>
      <p:cxnSp>
        <p:nvCxnSpPr>
          <p:cNvPr id="6" name="标题 1"/>
          <p:cNvCxnSpPr/>
          <p:nvPr/>
        </p:nvCxnSpPr>
        <p:spPr>
          <a:xfrm flipH="1">
            <a:off x="3231430" y="2950290"/>
            <a:ext cx="242888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cxnSp>
        <p:nvCxnSpPr>
          <p:cNvPr id="7" name="标题 1"/>
          <p:cNvCxnSpPr/>
          <p:nvPr/>
        </p:nvCxnSpPr>
        <p:spPr>
          <a:xfrm flipH="1">
            <a:off x="3633880" y="2600323"/>
            <a:ext cx="0" cy="1108075"/>
          </a:xfrm>
          <a:prstGeom prst="line">
            <a:avLst/>
          </a:prstGeom>
          <a:noFill/>
          <a:ln w="9525" cap="sq">
            <a:solidFill>
              <a:schemeClr val="accent1"/>
            </a:solidFill>
            <a:miter/>
          </a:ln>
        </p:spPr>
      </p:cxnSp>
      <p:cxnSp>
        <p:nvCxnSpPr>
          <p:cNvPr id="8" name="标题 1"/>
          <p:cNvCxnSpPr/>
          <p:nvPr/>
        </p:nvCxnSpPr>
        <p:spPr>
          <a:xfrm>
            <a:off x="5988936" y="3466865"/>
            <a:ext cx="242888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1235560" y="2351456"/>
            <a:ext cx="2326600" cy="5117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9D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数据清洗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9286" y="3051688"/>
            <a:ext cx="2348100" cy="26933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89D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对采集到的数据进行清洗，去除重复、错误或不完整的数据，确保数据的质量。
例如，检查数据中的异常值，如击杀数为负数等，将其修正或删除。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689586" y="3051688"/>
            <a:ext cx="2348100" cy="27060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89D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采用数据分析方法，如对比分析、趋势分析等，对中单数据进行深入解读，挖掘数据背后的战术信息。
例如，通过对比不同赛季的中单数据，分析战术演变的趋势和原因。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690460" y="2351456"/>
            <a:ext cx="2364700" cy="5117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9D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数据分析与解读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943960" y="2859456"/>
            <a:ext cx="2326600" cy="5117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9D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数据计算与统计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930386" y="3572388"/>
            <a:ext cx="2348100" cy="27060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89D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根据定义的指标，对数据进行计算和统计，得出中单的各项核心数据。
例如，计算场均击杀、助攻和参团率等指标，为后续的分析提供基础数据。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数据处理与分析方法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535650"/>
            <a:ext cx="3116603" cy="4411925"/>
          </a:xfrm>
          <a:prstGeom prst="roundRect">
            <a:avLst>
              <a:gd name="adj" fmla="val 360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1105414" y="2142350"/>
            <a:ext cx="3559719" cy="3198525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55600" dist="381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553431" y="2712720"/>
            <a:ext cx="2663687" cy="24157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通过多平台的数据采集和交叉验证，确保数据的可靠性和准确性。
官方赛事中心、虎扑和王者营地等平台的数据相互印证，提高了数据的可信度。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1">
            <a:off x="4305695" y="4976501"/>
            <a:ext cx="329916" cy="329916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ahLst/>
            <a:cxnLst/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1"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078284" y="2377440"/>
            <a:ext cx="6174000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数据局限性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078285" y="2719113"/>
            <a:ext cx="6172812" cy="30706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数据采集和分析过程中可能存在一定的局限性，如数据的不完整性、样本的偏差等。
例如，部分数据可能因网络问题或平台故障而缺失，影响数据的完整性。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53431" y="2103120"/>
            <a:ext cx="2664000" cy="6172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数据可靠性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数据可靠性与局限性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916674" y="1895384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33291" y="2311060"/>
            <a:ext cx="5904756" cy="201061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3289" y="831270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标题 1"/>
          <p:cNvSpPr txBox="1"/>
          <p:nvPr>
            <p:custDataLst>
              <p:tags r:id="rId3"/>
            </p:custDataLst>
          </p:nvPr>
        </p:nvSpPr>
        <p:spPr>
          <a:xfrm>
            <a:off x="426022" y="4759105"/>
            <a:ext cx="1303866" cy="46696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4"/>
            </p:custDataLst>
          </p:nvPr>
        </p:nvSpPr>
        <p:spPr>
          <a:xfrm>
            <a:off x="624148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主讲人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5"/>
            </p:custDataLst>
          </p:nvPr>
        </p:nvSpPr>
        <p:spPr>
          <a:xfrm>
            <a:off x="1408373" y="4759105"/>
            <a:ext cx="1340068" cy="46696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6"/>
            </p:custDataLst>
          </p:nvPr>
        </p:nvSpPr>
        <p:spPr>
          <a:xfrm>
            <a:off x="1728100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zh-CN" altLang="en-US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赵奕扬</a:t>
            </a:r>
            <a:endParaRPr kumimoji="1" lang="zh-CN" altLang="en-US" sz="18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7"/>
            </p:custDataLst>
          </p:nvPr>
        </p:nvSpPr>
        <p:spPr>
          <a:xfrm>
            <a:off x="2992145" y="4759105"/>
            <a:ext cx="1303866" cy="46696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8"/>
            </p:custDataLst>
          </p:nvPr>
        </p:nvSpPr>
        <p:spPr>
          <a:xfrm>
            <a:off x="3190271" y="4862412"/>
            <a:ext cx="700615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dist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9"/>
            </p:custDataLst>
          </p:nvPr>
        </p:nvSpPr>
        <p:spPr>
          <a:xfrm>
            <a:off x="3990812" y="4759105"/>
            <a:ext cx="1340068" cy="46696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0"/>
            </p:custDataLst>
          </p:nvPr>
        </p:nvSpPr>
        <p:spPr>
          <a:xfrm>
            <a:off x="4117941" y="4862412"/>
            <a:ext cx="1085810" cy="26035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2025.4.19</a:t>
            </a:r>
            <a:endParaRPr kumimoji="1"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1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33290" y="1518658"/>
            <a:ext cx="3246452" cy="607063"/>
          </a:xfrm>
          <a:custGeom>
            <a:avLst/>
            <a:gdLst>
              <a:gd name="connsiteX0" fmla="*/ 442228 w 4729895"/>
              <a:gd name="connsiteY0" fmla="*/ 0 h 884456"/>
              <a:gd name="connsiteX1" fmla="*/ 849703 w 4729895"/>
              <a:gd name="connsiteY1" fmla="*/ 270093 h 884456"/>
              <a:gd name="connsiteX2" fmla="*/ 850081 w 4729895"/>
              <a:gd name="connsiteY2" fmla="*/ 271310 h 884456"/>
              <a:gd name="connsiteX3" fmla="*/ 850458 w 4729895"/>
              <a:gd name="connsiteY3" fmla="*/ 270093 h 884456"/>
              <a:gd name="connsiteX4" fmla="*/ 1257933 w 4729895"/>
              <a:gd name="connsiteY4" fmla="*/ 0 h 884456"/>
              <a:gd name="connsiteX5" fmla="*/ 1570636 w 4729895"/>
              <a:gd name="connsiteY5" fmla="*/ 129526 h 884456"/>
              <a:gd name="connsiteX6" fmla="*/ 1605329 w 4729895"/>
              <a:gd name="connsiteY6" fmla="*/ 171575 h 884456"/>
              <a:gd name="connsiteX7" fmla="*/ 1640023 w 4729895"/>
              <a:gd name="connsiteY7" fmla="*/ 129526 h 884456"/>
              <a:gd name="connsiteX8" fmla="*/ 1952725 w 4729895"/>
              <a:gd name="connsiteY8" fmla="*/ 0 h 884456"/>
              <a:gd name="connsiteX9" fmla="*/ 2360200 w 4729895"/>
              <a:gd name="connsiteY9" fmla="*/ 270093 h 884456"/>
              <a:gd name="connsiteX10" fmla="*/ 2360578 w 4729895"/>
              <a:gd name="connsiteY10" fmla="*/ 271310 h 884456"/>
              <a:gd name="connsiteX11" fmla="*/ 2360956 w 4729895"/>
              <a:gd name="connsiteY11" fmla="*/ 270093 h 884456"/>
              <a:gd name="connsiteX12" fmla="*/ 2768431 w 4729895"/>
              <a:gd name="connsiteY12" fmla="*/ 0 h 884456"/>
              <a:gd name="connsiteX13" fmla="*/ 3081133 w 4729895"/>
              <a:gd name="connsiteY13" fmla="*/ 129526 h 884456"/>
              <a:gd name="connsiteX14" fmla="*/ 3120196 w 4729895"/>
              <a:gd name="connsiteY14" fmla="*/ 176871 h 884456"/>
              <a:gd name="connsiteX15" fmla="*/ 3159260 w 4729895"/>
              <a:gd name="connsiteY15" fmla="*/ 129526 h 884456"/>
              <a:gd name="connsiteX16" fmla="*/ 3471962 w 4729895"/>
              <a:gd name="connsiteY16" fmla="*/ 0 h 884456"/>
              <a:gd name="connsiteX17" fmla="*/ 3879437 w 4729895"/>
              <a:gd name="connsiteY17" fmla="*/ 270093 h 884456"/>
              <a:gd name="connsiteX18" fmla="*/ 3879815 w 4729895"/>
              <a:gd name="connsiteY18" fmla="*/ 271310 h 884456"/>
              <a:gd name="connsiteX19" fmla="*/ 3880193 w 4729895"/>
              <a:gd name="connsiteY19" fmla="*/ 270093 h 884456"/>
              <a:gd name="connsiteX20" fmla="*/ 4287668 w 4729895"/>
              <a:gd name="connsiteY20" fmla="*/ 0 h 884456"/>
              <a:gd name="connsiteX21" fmla="*/ 4729895 w 4729895"/>
              <a:gd name="connsiteY21" fmla="*/ 442228 h 884456"/>
              <a:gd name="connsiteX22" fmla="*/ 4287668 w 4729895"/>
              <a:gd name="connsiteY22" fmla="*/ 884456 h 884456"/>
              <a:gd name="connsiteX23" fmla="*/ 3880193 w 4729895"/>
              <a:gd name="connsiteY23" fmla="*/ 614363 h 884456"/>
              <a:gd name="connsiteX24" fmla="*/ 3879815 w 4729895"/>
              <a:gd name="connsiteY24" fmla="*/ 613146 h 884456"/>
              <a:gd name="connsiteX25" fmla="*/ 3879437 w 4729895"/>
              <a:gd name="connsiteY25" fmla="*/ 614363 h 884456"/>
              <a:gd name="connsiteX26" fmla="*/ 3471962 w 4729895"/>
              <a:gd name="connsiteY26" fmla="*/ 884456 h 884456"/>
              <a:gd name="connsiteX27" fmla="*/ 3159260 w 4729895"/>
              <a:gd name="connsiteY27" fmla="*/ 754930 h 884456"/>
              <a:gd name="connsiteX28" fmla="*/ 3120196 w 4729895"/>
              <a:gd name="connsiteY28" fmla="*/ 707585 h 884456"/>
              <a:gd name="connsiteX29" fmla="*/ 3081133 w 4729895"/>
              <a:gd name="connsiteY29" fmla="*/ 754930 h 884456"/>
              <a:gd name="connsiteX30" fmla="*/ 2768431 w 4729895"/>
              <a:gd name="connsiteY30" fmla="*/ 884456 h 884456"/>
              <a:gd name="connsiteX31" fmla="*/ 2360956 w 4729895"/>
              <a:gd name="connsiteY31" fmla="*/ 614363 h 884456"/>
              <a:gd name="connsiteX32" fmla="*/ 2360578 w 4729895"/>
              <a:gd name="connsiteY32" fmla="*/ 613146 h 884456"/>
              <a:gd name="connsiteX33" fmla="*/ 2360200 w 4729895"/>
              <a:gd name="connsiteY33" fmla="*/ 614363 h 884456"/>
              <a:gd name="connsiteX34" fmla="*/ 1952725 w 4729895"/>
              <a:gd name="connsiteY34" fmla="*/ 884456 h 884456"/>
              <a:gd name="connsiteX35" fmla="*/ 1640023 w 4729895"/>
              <a:gd name="connsiteY35" fmla="*/ 754930 h 884456"/>
              <a:gd name="connsiteX36" fmla="*/ 1605329 w 4729895"/>
              <a:gd name="connsiteY36" fmla="*/ 712881 h 884456"/>
              <a:gd name="connsiteX37" fmla="*/ 1570636 w 4729895"/>
              <a:gd name="connsiteY37" fmla="*/ 754930 h 884456"/>
              <a:gd name="connsiteX38" fmla="*/ 1257933 w 4729895"/>
              <a:gd name="connsiteY38" fmla="*/ 884456 h 884456"/>
              <a:gd name="connsiteX39" fmla="*/ 850458 w 4729895"/>
              <a:gd name="connsiteY39" fmla="*/ 614363 h 884456"/>
              <a:gd name="connsiteX40" fmla="*/ 850081 w 4729895"/>
              <a:gd name="connsiteY40" fmla="*/ 613146 h 884456"/>
              <a:gd name="connsiteX41" fmla="*/ 849703 w 4729895"/>
              <a:gd name="connsiteY41" fmla="*/ 614363 h 884456"/>
              <a:gd name="connsiteX42" fmla="*/ 442228 w 4729895"/>
              <a:gd name="connsiteY42" fmla="*/ 884456 h 884456"/>
              <a:gd name="connsiteX43" fmla="*/ 0 w 4729895"/>
              <a:gd name="connsiteY43" fmla="*/ 442228 h 884456"/>
              <a:gd name="connsiteX44" fmla="*/ 442228 w 4729895"/>
              <a:gd name="connsiteY44" fmla="*/ 0 h 884456"/>
            </a:gdLst>
            <a:ahLst/>
            <a:cxnLst/>
            <a:rect l="l" t="t" r="r" b="b"/>
            <a:pathLst>
              <a:path w="4729895" h="884456">
                <a:moveTo>
                  <a:pt x="442228" y="0"/>
                </a:moveTo>
                <a:cubicBezTo>
                  <a:pt x="625404" y="0"/>
                  <a:pt x="782569" y="111371"/>
                  <a:pt x="849703" y="270093"/>
                </a:cubicBezTo>
                <a:lnTo>
                  <a:pt x="850081" y="271310"/>
                </a:lnTo>
                <a:lnTo>
                  <a:pt x="850458" y="270093"/>
                </a:lnTo>
                <a:cubicBezTo>
                  <a:pt x="917592" y="111371"/>
                  <a:pt x="1074757" y="0"/>
                  <a:pt x="1257933" y="0"/>
                </a:cubicBezTo>
                <a:cubicBezTo>
                  <a:pt x="1380051" y="0"/>
                  <a:pt x="1490608" y="49498"/>
                  <a:pt x="1570636" y="129526"/>
                </a:cubicBezTo>
                <a:lnTo>
                  <a:pt x="1605329" y="171575"/>
                </a:lnTo>
                <a:lnTo>
                  <a:pt x="1640023" y="129526"/>
                </a:lnTo>
                <a:cubicBezTo>
                  <a:pt x="1720050" y="49498"/>
                  <a:pt x="1830607" y="0"/>
                  <a:pt x="1952725" y="0"/>
                </a:cubicBezTo>
                <a:cubicBezTo>
                  <a:pt x="2135901" y="0"/>
                  <a:pt x="2293066" y="111371"/>
                  <a:pt x="2360200" y="270093"/>
                </a:cubicBezTo>
                <a:lnTo>
                  <a:pt x="2360578" y="271310"/>
                </a:lnTo>
                <a:lnTo>
                  <a:pt x="2360956" y="270093"/>
                </a:lnTo>
                <a:cubicBezTo>
                  <a:pt x="2428089" y="111371"/>
                  <a:pt x="2585254" y="0"/>
                  <a:pt x="2768431" y="0"/>
                </a:cubicBezTo>
                <a:cubicBezTo>
                  <a:pt x="2890548" y="0"/>
                  <a:pt x="3001105" y="49498"/>
                  <a:pt x="3081133" y="129526"/>
                </a:cubicBezTo>
                <a:lnTo>
                  <a:pt x="3120196" y="176871"/>
                </a:lnTo>
                <a:lnTo>
                  <a:pt x="3159260" y="129526"/>
                </a:lnTo>
                <a:cubicBezTo>
                  <a:pt x="3239287" y="49498"/>
                  <a:pt x="3349844" y="0"/>
                  <a:pt x="3471962" y="0"/>
                </a:cubicBezTo>
                <a:cubicBezTo>
                  <a:pt x="3655138" y="0"/>
                  <a:pt x="3812303" y="111371"/>
                  <a:pt x="3879437" y="270093"/>
                </a:cubicBezTo>
                <a:lnTo>
                  <a:pt x="3879815" y="271310"/>
                </a:lnTo>
                <a:lnTo>
                  <a:pt x="3880193" y="270093"/>
                </a:lnTo>
                <a:cubicBezTo>
                  <a:pt x="3947326" y="111371"/>
                  <a:pt x="4104491" y="0"/>
                  <a:pt x="4287668" y="0"/>
                </a:cubicBezTo>
                <a:cubicBezTo>
                  <a:pt x="4531903" y="0"/>
                  <a:pt x="4729895" y="197993"/>
                  <a:pt x="4729895" y="442228"/>
                </a:cubicBezTo>
                <a:cubicBezTo>
                  <a:pt x="4729895" y="686464"/>
                  <a:pt x="4531903" y="884456"/>
                  <a:pt x="4287668" y="884456"/>
                </a:cubicBezTo>
                <a:cubicBezTo>
                  <a:pt x="4104491" y="884456"/>
                  <a:pt x="3947326" y="773086"/>
                  <a:pt x="3880193" y="614363"/>
                </a:cubicBezTo>
                <a:lnTo>
                  <a:pt x="3879815" y="613146"/>
                </a:lnTo>
                <a:lnTo>
                  <a:pt x="3879437" y="614363"/>
                </a:lnTo>
                <a:cubicBezTo>
                  <a:pt x="3812303" y="773086"/>
                  <a:pt x="3655138" y="884456"/>
                  <a:pt x="3471962" y="884456"/>
                </a:cubicBezTo>
                <a:cubicBezTo>
                  <a:pt x="3349844" y="884456"/>
                  <a:pt x="3239287" y="834958"/>
                  <a:pt x="3159260" y="754930"/>
                </a:cubicBezTo>
                <a:lnTo>
                  <a:pt x="3120196" y="707585"/>
                </a:lnTo>
                <a:lnTo>
                  <a:pt x="3081133" y="754930"/>
                </a:lnTo>
                <a:cubicBezTo>
                  <a:pt x="3001105" y="834958"/>
                  <a:pt x="2890548" y="884456"/>
                  <a:pt x="2768431" y="884456"/>
                </a:cubicBezTo>
                <a:cubicBezTo>
                  <a:pt x="2585254" y="884456"/>
                  <a:pt x="2428089" y="773086"/>
                  <a:pt x="2360956" y="614363"/>
                </a:cubicBezTo>
                <a:lnTo>
                  <a:pt x="2360578" y="613146"/>
                </a:lnTo>
                <a:lnTo>
                  <a:pt x="2360200" y="614363"/>
                </a:lnTo>
                <a:cubicBezTo>
                  <a:pt x="2293066" y="773086"/>
                  <a:pt x="2135901" y="884456"/>
                  <a:pt x="1952725" y="884456"/>
                </a:cubicBezTo>
                <a:cubicBezTo>
                  <a:pt x="1830607" y="884456"/>
                  <a:pt x="1720050" y="834958"/>
                  <a:pt x="1640023" y="754930"/>
                </a:cubicBezTo>
                <a:lnTo>
                  <a:pt x="1605329" y="712881"/>
                </a:lnTo>
                <a:lnTo>
                  <a:pt x="1570636" y="754930"/>
                </a:lnTo>
                <a:cubicBezTo>
                  <a:pt x="1490608" y="834958"/>
                  <a:pt x="1380051" y="884456"/>
                  <a:pt x="1257933" y="884456"/>
                </a:cubicBezTo>
                <a:cubicBezTo>
                  <a:pt x="1074757" y="884456"/>
                  <a:pt x="917592" y="773086"/>
                  <a:pt x="850458" y="614363"/>
                </a:cubicBezTo>
                <a:lnTo>
                  <a:pt x="850081" y="613146"/>
                </a:lnTo>
                <a:lnTo>
                  <a:pt x="849703" y="614363"/>
                </a:lnTo>
                <a:cubicBezTo>
                  <a:pt x="782569" y="773086"/>
                  <a:pt x="625404" y="884456"/>
                  <a:pt x="442228" y="884456"/>
                </a:cubicBezTo>
                <a:cubicBezTo>
                  <a:pt x="197992" y="884456"/>
                  <a:pt x="0" y="686464"/>
                  <a:pt x="0" y="442228"/>
                </a:cubicBezTo>
                <a:cubicBezTo>
                  <a:pt x="0" y="197993"/>
                  <a:pt x="197992" y="0"/>
                  <a:pt x="44222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3952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D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100862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E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578084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S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118358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I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2623059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G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3214570" y="1574126"/>
            <a:ext cx="388802" cy="496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N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中单定位与版本影响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2412" y="5826078"/>
            <a:ext cx="12248030" cy="1031922"/>
          </a:xfrm>
          <a:custGeom>
            <a:avLst/>
            <a:gdLst>
              <a:gd name="connsiteX0" fmla="*/ 0 w 12191999"/>
              <a:gd name="connsiteY0" fmla="*/ 0 h 1031906"/>
              <a:gd name="connsiteX1" fmla="*/ 97612 w 12191999"/>
              <a:gd name="connsiteY1" fmla="*/ 51085 h 1031906"/>
              <a:gd name="connsiteX2" fmla="*/ 6108700 w 12191999"/>
              <a:gd name="connsiteY2" fmla="*/ 925606 h 1031906"/>
              <a:gd name="connsiteX3" fmla="*/ 12119789 w 12191999"/>
              <a:gd name="connsiteY3" fmla="*/ 51085 h 1031906"/>
              <a:gd name="connsiteX4" fmla="*/ 12191999 w 12191999"/>
              <a:gd name="connsiteY4" fmla="*/ 13293 h 1031906"/>
              <a:gd name="connsiteX5" fmla="*/ 12191999 w 12191999"/>
              <a:gd name="connsiteY5" fmla="*/ 1031906 h 1031906"/>
              <a:gd name="connsiteX6" fmla="*/ 0 w 12191999"/>
              <a:gd name="connsiteY6" fmla="*/ 1031906 h 1031906"/>
            </a:gdLst>
            <a:ahLst/>
            <a:cxnLst/>
            <a:rect l="l" t="t" r="r" b="b"/>
            <a:pathLst>
              <a:path w="12191999" h="1031906">
                <a:moveTo>
                  <a:pt x="0" y="0"/>
                </a:moveTo>
                <a:lnTo>
                  <a:pt x="97612" y="51085"/>
                </a:lnTo>
                <a:cubicBezTo>
                  <a:pt x="1195312" y="569402"/>
                  <a:pt x="3474728" y="925606"/>
                  <a:pt x="6108700" y="925606"/>
                </a:cubicBezTo>
                <a:cubicBezTo>
                  <a:pt x="8742672" y="925606"/>
                  <a:pt x="11022088" y="569402"/>
                  <a:pt x="12119789" y="51085"/>
                </a:cubicBezTo>
                <a:lnTo>
                  <a:pt x="12191999" y="13293"/>
                </a:lnTo>
                <a:lnTo>
                  <a:pt x="12191999" y="1031906"/>
                </a:lnTo>
                <a:lnTo>
                  <a:pt x="0" y="1031906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642649"/>
            <a:ext cx="3511112" cy="3954962"/>
          </a:xfrm>
          <a:prstGeom prst="roundRect">
            <a:avLst>
              <a:gd name="adj" fmla="val 6926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3661" y="2379378"/>
            <a:ext cx="3246998" cy="3089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从工具人到法刺再到大法师，中单角色定位不断循环演变。工具人版本中，中单需频繁支援，参团率高达70%以上。
法刺版本下，中单更注重个人切入能力，参团率在65%- 70%之间。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93661" y="2080188"/>
            <a:ext cx="3246998" cy="2991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中单角色演变历程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629686" y="1659655"/>
            <a:ext cx="531498" cy="553123"/>
          </a:xfrm>
          <a:custGeom>
            <a:avLst/>
            <a:gdLst>
              <a:gd name="connsiteX0" fmla="*/ 1680770 w 2728039"/>
              <a:gd name="connsiteY0" fmla="*/ 0 h 2640315"/>
              <a:gd name="connsiteX1" fmla="*/ 2647480 w 2728039"/>
              <a:gd name="connsiteY1" fmla="*/ 0 h 2640315"/>
              <a:gd name="connsiteX2" fmla="*/ 2685923 w 2728039"/>
              <a:gd name="connsiteY2" fmla="*/ 149512 h 2640315"/>
              <a:gd name="connsiteX3" fmla="*/ 2728039 w 2728039"/>
              <a:gd name="connsiteY3" fmla="*/ 567297 h 2640315"/>
              <a:gd name="connsiteX4" fmla="*/ 655021 w 2728039"/>
              <a:gd name="connsiteY4" fmla="*/ 2640315 h 2640315"/>
              <a:gd name="connsiteX5" fmla="*/ 38569 w 2728039"/>
              <a:gd name="connsiteY5" fmla="*/ 2547116 h 2640315"/>
              <a:gd name="connsiteX6" fmla="*/ 0 w 2728039"/>
              <a:gd name="connsiteY6" fmla="*/ 2533000 h 2640315"/>
              <a:gd name="connsiteX7" fmla="*/ 0 w 2728039"/>
              <a:gd name="connsiteY7" fmla="*/ 1545644 h 2640315"/>
              <a:gd name="connsiteX8" fmla="*/ 93787 w 2728039"/>
              <a:gd name="connsiteY8" fmla="*/ 1602620 h 2640315"/>
              <a:gd name="connsiteX9" fmla="*/ 655021 w 2728039"/>
              <a:gd name="connsiteY9" fmla="*/ 1744730 h 2640315"/>
              <a:gd name="connsiteX10" fmla="*/ 1832454 w 2728039"/>
              <a:gd name="connsiteY10" fmla="*/ 567297 h 2640315"/>
              <a:gd name="connsiteX11" fmla="*/ 1739926 w 2728039"/>
              <a:gd name="connsiteY11" fmla="*/ 108987 h 2640315"/>
            </a:gdLst>
            <a:ahLst/>
            <a:cxnLst/>
            <a:rect l="l" t="t" r="r" b="b"/>
            <a:pathLst>
              <a:path w="2728039" h="2640315">
                <a:moveTo>
                  <a:pt x="1680770" y="0"/>
                </a:moveTo>
                <a:lnTo>
                  <a:pt x="2647480" y="0"/>
                </a:lnTo>
                <a:lnTo>
                  <a:pt x="2685923" y="149512"/>
                </a:lnTo>
                <a:cubicBezTo>
                  <a:pt x="2713537" y="284460"/>
                  <a:pt x="2728039" y="424185"/>
                  <a:pt x="2728039" y="567297"/>
                </a:cubicBezTo>
                <a:cubicBezTo>
                  <a:pt x="2728039" y="1712193"/>
                  <a:pt x="1799917" y="2640315"/>
                  <a:pt x="655021" y="2640315"/>
                </a:cubicBezTo>
                <a:cubicBezTo>
                  <a:pt x="440353" y="2640315"/>
                  <a:pt x="233306" y="2607686"/>
                  <a:pt x="38569" y="2547116"/>
                </a:cubicBezTo>
                <a:lnTo>
                  <a:pt x="0" y="2533000"/>
                </a:lnTo>
                <a:lnTo>
                  <a:pt x="0" y="1545644"/>
                </a:lnTo>
                <a:lnTo>
                  <a:pt x="93787" y="1602620"/>
                </a:lnTo>
                <a:cubicBezTo>
                  <a:pt x="260621" y="1693250"/>
                  <a:pt x="451809" y="1744730"/>
                  <a:pt x="655021" y="1744730"/>
                </a:cubicBezTo>
                <a:cubicBezTo>
                  <a:pt x="1305299" y="1744730"/>
                  <a:pt x="1832454" y="1217575"/>
                  <a:pt x="1832454" y="567297"/>
                </a:cubicBezTo>
                <a:cubicBezTo>
                  <a:pt x="1832454" y="404728"/>
                  <a:pt x="1799507" y="249853"/>
                  <a:pt x="1739926" y="108987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07788" y="1642649"/>
            <a:ext cx="3511112" cy="3954962"/>
          </a:xfrm>
          <a:prstGeom prst="roundRect">
            <a:avLst>
              <a:gd name="adj" fmla="val 6926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41049" y="2379378"/>
            <a:ext cx="3246998" cy="3089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工具人中单使战术更倾向于团队整体协作，通过控制技能为队友创造输出环境。
法刺中单则强调个人切入时机，战术围绕中单的切入和收割展开，对中单选手的操作要求极高。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41049" y="2080188"/>
            <a:ext cx="3246998" cy="2991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角色演变对战术体系的影响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10977074" y="1659655"/>
            <a:ext cx="531498" cy="553123"/>
          </a:xfrm>
          <a:custGeom>
            <a:avLst/>
            <a:gdLst>
              <a:gd name="connsiteX0" fmla="*/ 1680770 w 2728039"/>
              <a:gd name="connsiteY0" fmla="*/ 0 h 2640315"/>
              <a:gd name="connsiteX1" fmla="*/ 2647480 w 2728039"/>
              <a:gd name="connsiteY1" fmla="*/ 0 h 2640315"/>
              <a:gd name="connsiteX2" fmla="*/ 2685923 w 2728039"/>
              <a:gd name="connsiteY2" fmla="*/ 149512 h 2640315"/>
              <a:gd name="connsiteX3" fmla="*/ 2728039 w 2728039"/>
              <a:gd name="connsiteY3" fmla="*/ 567297 h 2640315"/>
              <a:gd name="connsiteX4" fmla="*/ 655021 w 2728039"/>
              <a:gd name="connsiteY4" fmla="*/ 2640315 h 2640315"/>
              <a:gd name="connsiteX5" fmla="*/ 38569 w 2728039"/>
              <a:gd name="connsiteY5" fmla="*/ 2547116 h 2640315"/>
              <a:gd name="connsiteX6" fmla="*/ 0 w 2728039"/>
              <a:gd name="connsiteY6" fmla="*/ 2533000 h 2640315"/>
              <a:gd name="connsiteX7" fmla="*/ 0 w 2728039"/>
              <a:gd name="connsiteY7" fmla="*/ 1545644 h 2640315"/>
              <a:gd name="connsiteX8" fmla="*/ 93787 w 2728039"/>
              <a:gd name="connsiteY8" fmla="*/ 1602620 h 2640315"/>
              <a:gd name="connsiteX9" fmla="*/ 655021 w 2728039"/>
              <a:gd name="connsiteY9" fmla="*/ 1744730 h 2640315"/>
              <a:gd name="connsiteX10" fmla="*/ 1832454 w 2728039"/>
              <a:gd name="connsiteY10" fmla="*/ 567297 h 2640315"/>
              <a:gd name="connsiteX11" fmla="*/ 1739926 w 2728039"/>
              <a:gd name="connsiteY11" fmla="*/ 108987 h 2640315"/>
            </a:gdLst>
            <a:ahLst/>
            <a:cxnLst/>
            <a:rect l="l" t="t" r="r" b="b"/>
            <a:pathLst>
              <a:path w="2728039" h="2640315">
                <a:moveTo>
                  <a:pt x="1680770" y="0"/>
                </a:moveTo>
                <a:lnTo>
                  <a:pt x="2647480" y="0"/>
                </a:lnTo>
                <a:lnTo>
                  <a:pt x="2685923" y="149512"/>
                </a:lnTo>
                <a:cubicBezTo>
                  <a:pt x="2713537" y="284460"/>
                  <a:pt x="2728039" y="424185"/>
                  <a:pt x="2728039" y="567297"/>
                </a:cubicBezTo>
                <a:cubicBezTo>
                  <a:pt x="2728039" y="1712193"/>
                  <a:pt x="1799917" y="2640315"/>
                  <a:pt x="655021" y="2640315"/>
                </a:cubicBezTo>
                <a:cubicBezTo>
                  <a:pt x="440353" y="2640315"/>
                  <a:pt x="233306" y="2607686"/>
                  <a:pt x="38569" y="2547116"/>
                </a:cubicBezTo>
                <a:lnTo>
                  <a:pt x="0" y="2533000"/>
                </a:lnTo>
                <a:lnTo>
                  <a:pt x="0" y="1545644"/>
                </a:lnTo>
                <a:lnTo>
                  <a:pt x="93787" y="1602620"/>
                </a:lnTo>
                <a:cubicBezTo>
                  <a:pt x="260621" y="1693250"/>
                  <a:pt x="451809" y="1744730"/>
                  <a:pt x="655021" y="1744730"/>
                </a:cubicBezTo>
                <a:cubicBezTo>
                  <a:pt x="1305299" y="1744730"/>
                  <a:pt x="1832454" y="1217575"/>
                  <a:pt x="1832454" y="567297"/>
                </a:cubicBezTo>
                <a:cubicBezTo>
                  <a:pt x="1832454" y="404728"/>
                  <a:pt x="1799507" y="249853"/>
                  <a:pt x="1739926" y="108987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334094" y="1642649"/>
            <a:ext cx="3511112" cy="3954962"/>
          </a:xfrm>
          <a:prstGeom prst="roundRect">
            <a:avLst>
              <a:gd name="adj" fmla="val 6926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67355" y="2379378"/>
            <a:ext cx="3246998" cy="3089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工具人版本中，张良、王昭君等控制型英雄受青睐，其控制技能能有效帮助团队建立优势。
法刺版本里，不知火舞、上官婉儿等高爆发刺客英雄登场率高，能快速秒杀敌方核心输出。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67355" y="2080188"/>
            <a:ext cx="3246998" cy="2991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不同角色定位下英雄选择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7303380" y="1659655"/>
            <a:ext cx="531498" cy="553123"/>
          </a:xfrm>
          <a:custGeom>
            <a:avLst/>
            <a:gdLst>
              <a:gd name="connsiteX0" fmla="*/ 1680770 w 2728039"/>
              <a:gd name="connsiteY0" fmla="*/ 0 h 2640315"/>
              <a:gd name="connsiteX1" fmla="*/ 2647480 w 2728039"/>
              <a:gd name="connsiteY1" fmla="*/ 0 h 2640315"/>
              <a:gd name="connsiteX2" fmla="*/ 2685923 w 2728039"/>
              <a:gd name="connsiteY2" fmla="*/ 149512 h 2640315"/>
              <a:gd name="connsiteX3" fmla="*/ 2728039 w 2728039"/>
              <a:gd name="connsiteY3" fmla="*/ 567297 h 2640315"/>
              <a:gd name="connsiteX4" fmla="*/ 655021 w 2728039"/>
              <a:gd name="connsiteY4" fmla="*/ 2640315 h 2640315"/>
              <a:gd name="connsiteX5" fmla="*/ 38569 w 2728039"/>
              <a:gd name="connsiteY5" fmla="*/ 2547116 h 2640315"/>
              <a:gd name="connsiteX6" fmla="*/ 0 w 2728039"/>
              <a:gd name="connsiteY6" fmla="*/ 2533000 h 2640315"/>
              <a:gd name="connsiteX7" fmla="*/ 0 w 2728039"/>
              <a:gd name="connsiteY7" fmla="*/ 1545644 h 2640315"/>
              <a:gd name="connsiteX8" fmla="*/ 93787 w 2728039"/>
              <a:gd name="connsiteY8" fmla="*/ 1602620 h 2640315"/>
              <a:gd name="connsiteX9" fmla="*/ 655021 w 2728039"/>
              <a:gd name="connsiteY9" fmla="*/ 1744730 h 2640315"/>
              <a:gd name="connsiteX10" fmla="*/ 1832454 w 2728039"/>
              <a:gd name="connsiteY10" fmla="*/ 567297 h 2640315"/>
              <a:gd name="connsiteX11" fmla="*/ 1739926 w 2728039"/>
              <a:gd name="connsiteY11" fmla="*/ 108987 h 2640315"/>
            </a:gdLst>
            <a:ahLst/>
            <a:cxnLst/>
            <a:rect l="l" t="t" r="r" b="b"/>
            <a:pathLst>
              <a:path w="2728039" h="2640315">
                <a:moveTo>
                  <a:pt x="1680770" y="0"/>
                </a:moveTo>
                <a:lnTo>
                  <a:pt x="2647480" y="0"/>
                </a:lnTo>
                <a:lnTo>
                  <a:pt x="2685923" y="149512"/>
                </a:lnTo>
                <a:cubicBezTo>
                  <a:pt x="2713537" y="284460"/>
                  <a:pt x="2728039" y="424185"/>
                  <a:pt x="2728039" y="567297"/>
                </a:cubicBezTo>
                <a:cubicBezTo>
                  <a:pt x="2728039" y="1712193"/>
                  <a:pt x="1799917" y="2640315"/>
                  <a:pt x="655021" y="2640315"/>
                </a:cubicBezTo>
                <a:cubicBezTo>
                  <a:pt x="440353" y="2640315"/>
                  <a:pt x="233306" y="2607686"/>
                  <a:pt x="38569" y="2547116"/>
                </a:cubicBezTo>
                <a:lnTo>
                  <a:pt x="0" y="2533000"/>
                </a:lnTo>
                <a:lnTo>
                  <a:pt x="0" y="1545644"/>
                </a:lnTo>
                <a:lnTo>
                  <a:pt x="93787" y="1602620"/>
                </a:lnTo>
                <a:cubicBezTo>
                  <a:pt x="260621" y="1693250"/>
                  <a:pt x="451809" y="1744730"/>
                  <a:pt x="655021" y="1744730"/>
                </a:cubicBezTo>
                <a:cubicBezTo>
                  <a:pt x="1305299" y="1744730"/>
                  <a:pt x="1832454" y="1217575"/>
                  <a:pt x="1832454" y="567297"/>
                </a:cubicBezTo>
                <a:cubicBezTo>
                  <a:pt x="1832454" y="404728"/>
                  <a:pt x="1799507" y="249853"/>
                  <a:pt x="1739926" y="108987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736362" y="1384300"/>
            <a:ext cx="568004" cy="597347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27000" dist="63500" dir="27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4406662" y="1384300"/>
            <a:ext cx="568004" cy="597347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27000" dist="63500" dir="27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V="1">
            <a:off x="8089662" y="1384300"/>
            <a:ext cx="568004" cy="597347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27000" dist="63500" dir="27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165213" y="1486943"/>
            <a:ext cx="401953" cy="38898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499073" y="1492877"/>
            <a:ext cx="386845" cy="37711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43089" y="1493349"/>
            <a:ext cx="369194" cy="341531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中单角色演变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662488" y="2532063"/>
            <a:ext cx="3887788" cy="5140326"/>
          </a:xfrm>
          <a:custGeom>
            <a:avLst/>
            <a:gdLst>
              <a:gd name="T0" fmla="*/ 3459 w 10204"/>
              <a:gd name="T1" fmla="*/ 0 h 13489"/>
              <a:gd name="T2" fmla="*/ 10204 w 10204"/>
              <a:gd name="T3" fmla="*/ 6744 h 13489"/>
              <a:gd name="T4" fmla="*/ 3459 w 10204"/>
              <a:gd name="T5" fmla="*/ 13489 h 13489"/>
              <a:gd name="T6" fmla="*/ 0 w 10204"/>
              <a:gd name="T7" fmla="*/ 12534 h 13489"/>
              <a:gd name="T8" fmla="*/ 3459 w 10204"/>
              <a:gd name="T9" fmla="*/ 6744 h 13489"/>
              <a:gd name="T10" fmla="*/ 3459 w 10204"/>
              <a:gd name="T11" fmla="*/ 0 h 13489"/>
            </a:gdLst>
            <a:ahLst/>
            <a:cxnLst/>
            <a:rect l="0" t="0" r="r" b="b"/>
            <a:pathLst>
              <a:path w="10204" h="13489">
                <a:moveTo>
                  <a:pt x="3459" y="0"/>
                </a:moveTo>
                <a:cubicBezTo>
                  <a:pt x="7184" y="0"/>
                  <a:pt x="10204" y="3020"/>
                  <a:pt x="10204" y="6744"/>
                </a:cubicBezTo>
                <a:cubicBezTo>
                  <a:pt x="10204" y="10469"/>
                  <a:pt x="7184" y="13489"/>
                  <a:pt x="3459" y="13489"/>
                </a:cubicBezTo>
                <a:cubicBezTo>
                  <a:pt x="2241" y="13489"/>
                  <a:pt x="1046" y="13159"/>
                  <a:pt x="0" y="12534"/>
                </a:cubicBezTo>
                <a:lnTo>
                  <a:pt x="3459" y="6744"/>
                </a:lnTo>
                <a:lnTo>
                  <a:pt x="3459" y="0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111500" y="4141788"/>
            <a:ext cx="2868613" cy="3217863"/>
          </a:xfrm>
          <a:custGeom>
            <a:avLst/>
            <a:gdLst>
              <a:gd name="T0" fmla="*/ 8138 w 15056"/>
              <a:gd name="T1" fmla="*/ 16881 h 16881"/>
              <a:gd name="T2" fmla="*/ 2653 w 15056"/>
              <a:gd name="T3" fmla="*/ 0 h 16881"/>
              <a:gd name="T4" fmla="*/ 15056 w 15056"/>
              <a:gd name="T5" fmla="*/ 5301 h 16881"/>
              <a:gd name="T6" fmla="*/ 8138 w 15056"/>
              <a:gd name="T7" fmla="*/ 16881 h 16881"/>
            </a:gdLst>
            <a:ahLst/>
            <a:cxnLst/>
            <a:rect l="0" t="0" r="r" b="b"/>
            <a:pathLst>
              <a:path w="15056" h="16881">
                <a:moveTo>
                  <a:pt x="8138" y="16881"/>
                </a:moveTo>
                <a:cubicBezTo>
                  <a:pt x="2344" y="13419"/>
                  <a:pt x="0" y="6207"/>
                  <a:pt x="2653" y="0"/>
                </a:cubicBezTo>
                <a:lnTo>
                  <a:pt x="15056" y="5301"/>
                </a:lnTo>
                <a:lnTo>
                  <a:pt x="8138" y="16881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44364" y="2118930"/>
            <a:ext cx="3026541" cy="302654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>
            <a:outerShdw blurRad="127000" dist="38100" dir="5400000" algn="t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843348" y="2751108"/>
            <a:ext cx="628572" cy="550308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17634" y="3348555"/>
            <a:ext cx="2880000" cy="4318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传送阵机制调整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717634" y="3782275"/>
            <a:ext cx="2880000" cy="5709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715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2022年夏季赛至2023年春季赛期间，传送阵机制调整使中单支援效率提升，参团率出现波动。
传送阵的优化让中单能更快速地支援边路，改变了中单的游走路线和支援频率。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856072" y="2431560"/>
            <a:ext cx="2401278" cy="240127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254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  <a:miter/>
          </a:ln>
          <a:effectLst>
            <a:outerShdw blurRad="292100" dist="38100" dir="5400000" algn="t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75617" y="2982717"/>
            <a:ext cx="362188" cy="35050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98558" y="2431560"/>
            <a:ext cx="2401278" cy="240127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254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  <a:miter/>
          </a:ln>
          <a:effectLst>
            <a:outerShdw blurRad="292100" dist="38100" dir="5400000" algn="t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83835" y="3398797"/>
            <a:ext cx="2160000" cy="4092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防御装增强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83835" y="3797621"/>
            <a:ext cx="2160000" cy="5471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7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防御装增强使爆发型中单击杀率下降，持续输出型中单崛起。
例如，一些原本容易被秒杀的中单英雄，如沈梦溪等，因防御装增强生存能力提升，输出环境得到改善。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016993" y="2960597"/>
            <a:ext cx="364408" cy="39474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>
            <a:off x="3810542" y="3287128"/>
            <a:ext cx="369472" cy="523522"/>
          </a:xfrm>
          <a:prstGeom prst="upArrow">
            <a:avLst>
              <a:gd name="adj1" fmla="val 42118"/>
              <a:gd name="adj2" fmla="val 79910"/>
            </a:avLst>
          </a:prstGeom>
          <a:gradFill>
            <a:gsLst>
              <a:gs pos="0">
                <a:schemeClr val="accent1"/>
              </a:gs>
              <a:gs pos="91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>
            <a:off x="8138067" y="3287128"/>
            <a:ext cx="369472" cy="523522"/>
          </a:xfrm>
          <a:prstGeom prst="upArrow">
            <a:avLst>
              <a:gd name="adj1" fmla="val 42118"/>
              <a:gd name="adj2" fmla="val 79910"/>
            </a:avLst>
          </a:prstGeom>
          <a:gradFill>
            <a:gsLst>
              <a:gs pos="0">
                <a:schemeClr val="accent1"/>
              </a:gs>
              <a:gs pos="91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6200000" flipH="1">
            <a:off x="3810544" y="3825985"/>
            <a:ext cx="369472" cy="523524"/>
          </a:xfrm>
          <a:prstGeom prst="upArrow">
            <a:avLst>
              <a:gd name="adj1" fmla="val 42118"/>
              <a:gd name="adj2" fmla="val 79910"/>
            </a:avLst>
          </a:prstGeom>
          <a:gradFill>
            <a:gsLst>
              <a:gs pos="0">
                <a:schemeClr val="accent1"/>
              </a:gs>
              <a:gs pos="91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 flipH="1">
            <a:off x="8138068" y="3825984"/>
            <a:ext cx="369474" cy="523528"/>
          </a:xfrm>
          <a:prstGeom prst="upArrow">
            <a:avLst>
              <a:gd name="adj1" fmla="val 42118"/>
              <a:gd name="adj2" fmla="val 79910"/>
            </a:avLst>
          </a:prstGeom>
          <a:gradFill>
            <a:gsLst>
              <a:gs pos="0">
                <a:schemeClr val="accent1"/>
              </a:gs>
              <a:gs pos="91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976711" y="3398797"/>
            <a:ext cx="2160000" cy="4092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版本调整对中单英雄强度的影响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976711" y="3797621"/>
            <a:ext cx="2160000" cy="5471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7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版本调整使中单英雄强度重新洗牌，部分英雄因机制调整或装备改动而崛起或没落。
比如，某些版本中，周瑜因机制调整成为热门中单英雄，其输出能力和控制效果得到增强。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版本关键调整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核心指标定义与数据来源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977809" y="2176842"/>
            <a:ext cx="795455" cy="45782"/>
            <a:chOff x="3977809" y="2176842"/>
            <a:chExt cx="795455" cy="45782"/>
          </a:xfrm>
        </p:grpSpPr>
        <p:sp>
          <p:nvSpPr>
            <p:cNvPr id="4" name="标题 1"/>
            <p:cNvSpPr txBox="1"/>
            <p:nvPr/>
          </p:nvSpPr>
          <p:spPr>
            <a:xfrm>
              <a:off x="3977809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4103708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4229608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4355507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4475684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4601583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4727482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193979" y="2176842"/>
            <a:ext cx="795455" cy="45782"/>
            <a:chOff x="7193979" y="2176842"/>
            <a:chExt cx="795455" cy="45782"/>
          </a:xfrm>
        </p:grpSpPr>
        <p:sp>
          <p:nvSpPr>
            <p:cNvPr id="12" name="标题 1"/>
            <p:cNvSpPr txBox="1"/>
            <p:nvPr/>
          </p:nvSpPr>
          <p:spPr>
            <a:xfrm>
              <a:off x="7943652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7817753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7691854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7565954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7445778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7319878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7193979" y="2176842"/>
              <a:ext cx="45782" cy="45782"/>
            </a:xfrm>
            <a:custGeom>
              <a:avLst/>
              <a:gdLst>
                <a:gd name="connsiteX0" fmla="*/ 50800 w 50800"/>
                <a:gd name="connsiteY0" fmla="*/ 25400 h 50800"/>
                <a:gd name="connsiteX1" fmla="*/ 25400 w 50800"/>
                <a:gd name="connsiteY1" fmla="*/ 50800 h 50800"/>
                <a:gd name="connsiteX2" fmla="*/ 0 w 50800"/>
                <a:gd name="connsiteY2" fmla="*/ 25400 h 50800"/>
                <a:gd name="connsiteX3" fmla="*/ 25400 w 50800"/>
                <a:gd name="connsiteY3" fmla="*/ 0 h 50800"/>
                <a:gd name="connsiteX4" fmla="*/ 50800 w 50800"/>
                <a:gd name="connsiteY4" fmla="*/ 25400 h 50800"/>
              </a:gdLst>
              <a:ahLst/>
              <a:cxnLst/>
              <a:rect l="l" t="t" r="r" b="b"/>
              <a:pathLst>
                <a:path w="50800" h="50800">
                  <a:moveTo>
                    <a:pt x="50800" y="25400"/>
                  </a:moveTo>
                  <a:cubicBezTo>
                    <a:pt x="50800" y="39428"/>
                    <a:pt x="39428" y="50800"/>
                    <a:pt x="25400" y="50800"/>
                  </a:cubicBezTo>
                  <a:cubicBezTo>
                    <a:pt x="11372" y="50800"/>
                    <a:pt x="0" y="39428"/>
                    <a:pt x="0" y="25400"/>
                  </a:cubicBezTo>
                  <a:cubicBezTo>
                    <a:pt x="0" y="11372"/>
                    <a:pt x="11372" y="0"/>
                    <a:pt x="25400" y="0"/>
                  </a:cubicBezTo>
                  <a:cubicBezTo>
                    <a:pt x="39428" y="0"/>
                    <a:pt x="50800" y="11372"/>
                    <a:pt x="50800" y="2540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35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19" name="标题 1"/>
          <p:cNvSpPr txBox="1"/>
          <p:nvPr/>
        </p:nvSpPr>
        <p:spPr>
          <a:xfrm>
            <a:off x="2352789" y="1784428"/>
            <a:ext cx="819164" cy="819164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solidFill>
            <a:schemeClr val="accent1">
              <a:alpha val="8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436178" y="1867816"/>
            <a:ext cx="652387" cy="652387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371600" y="2791350"/>
            <a:ext cx="2933700" cy="70368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场均击杀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602436" y="2048953"/>
            <a:ext cx="319871" cy="319871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366520" y="3559739"/>
            <a:ext cx="2941319" cy="22949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场均击杀指单局终结敌方次数，反映个人操作和收割能力。
高场均击杀意味着选手在团战中能有效击杀敌方关键英雄，为团队建立优势。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623183" y="1784428"/>
            <a:ext cx="819164" cy="819164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solidFill>
            <a:schemeClr val="accent2">
              <a:alpha val="8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706571" y="1867816"/>
            <a:ext cx="652387" cy="652387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4572265" y="2791350"/>
            <a:ext cx="2921000" cy="70368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EB83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场均助攻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863439" y="2039537"/>
            <a:ext cx="338652" cy="338702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4574805" y="3559739"/>
            <a:ext cx="2915919" cy="22949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场均助攻指单局参与击杀次数，体现团队协作和支援效率。
较高的场均助攻表明选手在团队中能积极协助队友，为团队胜利做出贡献。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922289" y="1784428"/>
            <a:ext cx="819164" cy="819164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solidFill>
            <a:schemeClr val="accent1">
              <a:alpha val="8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9005678" y="1867816"/>
            <a:ext cx="652387" cy="652387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7937500" y="2791350"/>
            <a:ext cx="2933700" cy="70368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参团率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171936" y="2058146"/>
            <a:ext cx="319871" cy="301485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936020" y="3559738"/>
            <a:ext cx="2941319" cy="2234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参团率计算公式为（击杀+助攻）/团队总击杀×100%，是全局影响力的核心指标。
高参团率说明选手参与团队战斗的频率高，对团队的整体贡献大。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指标定义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5322764"/>
            <a:ext cx="12192000" cy="1535236"/>
          </a:xfrm>
          <a:custGeom>
            <a:avLst/>
            <a:gdLst>
              <a:gd name="connsiteX0" fmla="*/ 1485900 w 12192000"/>
              <a:gd name="connsiteY0" fmla="*/ 0 h 1173480"/>
              <a:gd name="connsiteX1" fmla="*/ 10706100 w 12192000"/>
              <a:gd name="connsiteY1" fmla="*/ 0 h 1173480"/>
              <a:gd name="connsiteX2" fmla="*/ 12126565 w 12192000"/>
              <a:gd name="connsiteY2" fmla="*/ 845426 h 1173480"/>
              <a:gd name="connsiteX3" fmla="*/ 12192000 w 12192000"/>
              <a:gd name="connsiteY3" fmla="*/ 981260 h 1173480"/>
              <a:gd name="connsiteX4" fmla="*/ 12192000 w 12192000"/>
              <a:gd name="connsiteY4" fmla="*/ 1173480 h 1173480"/>
              <a:gd name="connsiteX5" fmla="*/ 0 w 12192000"/>
              <a:gd name="connsiteY5" fmla="*/ 1173480 h 1173480"/>
              <a:gd name="connsiteX6" fmla="*/ 0 w 12192000"/>
              <a:gd name="connsiteY6" fmla="*/ 981260 h 1173480"/>
              <a:gd name="connsiteX7" fmla="*/ 65435 w 12192000"/>
              <a:gd name="connsiteY7" fmla="*/ 845426 h 1173480"/>
              <a:gd name="connsiteX8" fmla="*/ 1485900 w 12192000"/>
              <a:gd name="connsiteY8" fmla="*/ 0 h 1173480"/>
            </a:gdLst>
            <a:ahLst/>
            <a:cxnLst/>
            <a:rect l="l" t="t" r="r" b="b"/>
            <a:pathLst>
              <a:path w="12192000" h="1173480">
                <a:moveTo>
                  <a:pt x="1485900" y="0"/>
                </a:moveTo>
                <a:lnTo>
                  <a:pt x="10706100" y="0"/>
                </a:lnTo>
                <a:cubicBezTo>
                  <a:pt x="11319476" y="0"/>
                  <a:pt x="11853008" y="341852"/>
                  <a:pt x="12126565" y="845426"/>
                </a:cubicBezTo>
                <a:lnTo>
                  <a:pt x="12192000" y="981260"/>
                </a:lnTo>
                <a:lnTo>
                  <a:pt x="12192000" y="1173480"/>
                </a:lnTo>
                <a:lnTo>
                  <a:pt x="0" y="1173480"/>
                </a:lnTo>
                <a:lnTo>
                  <a:pt x="0" y="981260"/>
                </a:lnTo>
                <a:lnTo>
                  <a:pt x="65435" y="845426"/>
                </a:lnTo>
                <a:cubicBezTo>
                  <a:pt x="338992" y="341852"/>
                  <a:pt x="872524" y="0"/>
                  <a:pt x="1485900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16200000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7811" y="1661160"/>
            <a:ext cx="3346933" cy="457454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11891" y="1908308"/>
            <a:ext cx="1398772" cy="1398772"/>
          </a:xfrm>
          <a:prstGeom prst="ellipse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81028" y="2358279"/>
            <a:ext cx="460498" cy="49883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860" cap="flat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64977" y="408579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选取2022年夏季赛、2022年秋季赛、2023年春季赛作为数据统计范围。
这三个赛季涵盖了不同版本和战术体系，能全面反映中单数据变化。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64977" y="3307081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赛季范围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07256" y="1661160"/>
            <a:ext cx="3346933" cy="457454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81336" y="1908308"/>
            <a:ext cx="1398772" cy="1398772"/>
          </a:xfrm>
          <a:prstGeom prst="ellipse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9522992" y="2358279"/>
            <a:ext cx="515460" cy="49883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860" cap="flat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34422" y="408579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数据来源于官方赛事中心、虎扑、王者营地等平台，并进行交叉验证。
多平台的数据来源和交叉验证能保证数据的准确性和可靠性。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34422" y="3307081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2AE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数据源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22534" y="1210310"/>
            <a:ext cx="3346933" cy="502539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396614" y="1508258"/>
            <a:ext cx="1398772" cy="139877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31376" y="1958229"/>
            <a:ext cx="529250" cy="49883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663986" y="368574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仅统计出场≥15局的首发中单选手，确保数据的代表性和稳定性。
这样的筛选标准能排除一些偶然因素，使数据更能反映选手的真实水平。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663986" y="2907031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选手筛选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10592" y="263750"/>
            <a:ext cx="108784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数据规范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27659" y="324821"/>
            <a:ext cx="159713" cy="159713"/>
          </a:xfrm>
          <a:prstGeom prst="rect">
            <a:avLst/>
          </a:prstGeom>
          <a:noFill/>
          <a:ln w="12700" cap="sq">
            <a:solidFill>
              <a:schemeClr val="bg1">
                <a:lumMod val="6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82730" y="379892"/>
            <a:ext cx="255445" cy="2554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2548" y="0"/>
            <a:ext cx="123571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/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90693" y="2087415"/>
            <a:ext cx="3045223" cy="3045223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29500">
                <a:schemeClr val="accent1">
                  <a:alpha val="20000"/>
                </a:schemeClr>
              </a:gs>
              <a:gs pos="5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790018" y="-263230"/>
            <a:ext cx="6950070" cy="695007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82558" y="5572023"/>
            <a:ext cx="12636508" cy="78533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-82554" y="5753287"/>
            <a:ext cx="12636503" cy="110471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3900" y="553626"/>
            <a:ext cx="1589891" cy="19743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6920086" y="990626"/>
            <a:ext cx="4465830" cy="4876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9703248" y="5531375"/>
            <a:ext cx="2061261" cy="908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639219" y="4968988"/>
            <a:ext cx="2900023" cy="1278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338046" y="5565467"/>
            <a:ext cx="1715006" cy="8559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8551739" y="1018080"/>
            <a:ext cx="723900" cy="723900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39364" y="670015"/>
            <a:ext cx="465955" cy="465955"/>
          </a:xfrm>
          <a:prstGeom prst="star4">
            <a:avLst>
              <a:gd name="adj" fmla="val 20395"/>
            </a:avLst>
          </a:prstGeom>
          <a:solidFill>
            <a:schemeClr val="accent3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4248" y="2578261"/>
            <a:ext cx="5830302" cy="21863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近三赛季核心数据对比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75" y="1791270"/>
            <a:ext cx="2014535" cy="586964"/>
          </a:xfrm>
          <a:prstGeom prst="round2DiagRect">
            <a:avLst>
              <a:gd name="adj1" fmla="val 44310"/>
              <a:gd name="adj2" fmla="val 0"/>
            </a:avLst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20784" flipH="1">
            <a:off x="704683" y="4982727"/>
            <a:ext cx="624880" cy="620143"/>
          </a:xfrm>
          <a:custGeom>
            <a:avLst/>
            <a:gdLst>
              <a:gd name="connsiteX0" fmla="*/ 0 w 1416764"/>
              <a:gd name="connsiteY0" fmla="*/ 882746 h 1406025"/>
              <a:gd name="connsiteX1" fmla="*/ 0 w 1416764"/>
              <a:gd name="connsiteY1" fmla="*/ 1406025 h 1406025"/>
              <a:gd name="connsiteX2" fmla="*/ 523279 w 1416764"/>
              <a:gd name="connsiteY2" fmla="*/ 1406025 h 1406025"/>
              <a:gd name="connsiteX3" fmla="*/ 446742 w 1416764"/>
              <a:gd name="connsiteY3" fmla="*/ 441373 h 1406025"/>
              <a:gd name="connsiteX4" fmla="*/ 446743 w 1416764"/>
              <a:gd name="connsiteY4" fmla="*/ 964652 h 1406025"/>
              <a:gd name="connsiteX5" fmla="*/ 970022 w 1416764"/>
              <a:gd name="connsiteY5" fmla="*/ 964652 h 1406025"/>
              <a:gd name="connsiteX6" fmla="*/ 893485 w 1416764"/>
              <a:gd name="connsiteY6" fmla="*/ 0 h 1406025"/>
              <a:gd name="connsiteX7" fmla="*/ 893485 w 1416764"/>
              <a:gd name="connsiteY7" fmla="*/ 523279 h 1406025"/>
              <a:gd name="connsiteX8" fmla="*/ 1416764 w 1416764"/>
              <a:gd name="connsiteY8" fmla="*/ 523279 h 1406025"/>
            </a:gdLst>
            <a:ahLst/>
            <a:cxnLst/>
            <a:rect l="l" t="t" r="r" b="b"/>
            <a:pathLst>
              <a:path w="1416764" h="1406025">
                <a:moveTo>
                  <a:pt x="0" y="882746"/>
                </a:moveTo>
                <a:lnTo>
                  <a:pt x="0" y="1406025"/>
                </a:lnTo>
                <a:lnTo>
                  <a:pt x="523279" y="1406025"/>
                </a:lnTo>
                <a:close/>
                <a:moveTo>
                  <a:pt x="446742" y="441373"/>
                </a:moveTo>
                <a:lnTo>
                  <a:pt x="446743" y="964652"/>
                </a:lnTo>
                <a:lnTo>
                  <a:pt x="970022" y="964652"/>
                </a:lnTo>
                <a:close/>
                <a:moveTo>
                  <a:pt x="893485" y="0"/>
                </a:moveTo>
                <a:lnTo>
                  <a:pt x="893485" y="523279"/>
                </a:lnTo>
                <a:lnTo>
                  <a:pt x="1416764" y="523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56774" y="843452"/>
            <a:ext cx="1123166" cy="14615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1874" y="1783252"/>
            <a:ext cx="1123166" cy="52171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10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11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12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13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14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15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16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2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3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4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5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6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7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8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ags/tag9.xml><?xml version="1.0" encoding="utf-8"?>
<p:tagLst xmlns:p="http://schemas.openxmlformats.org/presentationml/2006/main">
  <p:tag name="KSO_WM_DIAGRAM_VIRTUALLY_FRAME" val="{&quot;height&quot;:36.768818897637765,&quot;left&quot;:33.54503937007874,&quot;top&quot;:374.73267716535435,&quot;width&quot;:386.2092913385826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22AEFF"/>
      </a:accent1>
      <a:accent2>
        <a:srgbClr val="4EB830"/>
      </a:accent2>
      <a:accent3>
        <a:srgbClr val="FFC000"/>
      </a:accent3>
      <a:accent4>
        <a:srgbClr val="EF3B03"/>
      </a:accent4>
      <a:accent5>
        <a:srgbClr val="4AB5C4"/>
      </a:accent5>
      <a:accent6>
        <a:srgbClr val="8AB833"/>
      </a:accent6>
      <a:hlink>
        <a:srgbClr val="6B9F25"/>
      </a:hlink>
      <a:folHlink>
        <a:srgbClr val="BA6906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4222</Words>
  <Application>WPS 演示</Application>
  <PresentationFormat/>
  <Paragraphs>362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9" baseType="lpstr">
      <vt:lpstr>Arial</vt:lpstr>
      <vt:lpstr>宋体</vt:lpstr>
      <vt:lpstr>Wingdings</vt:lpstr>
      <vt:lpstr>Source Han Sans CN Regular</vt:lpstr>
      <vt:lpstr>Source Han Sans</vt:lpstr>
      <vt:lpstr>Source Han Sans CN Bold</vt:lpstr>
      <vt:lpstr>OPPOSans B</vt:lpstr>
      <vt:lpstr>等线</vt:lpstr>
      <vt:lpstr>微软雅黑</vt:lpstr>
      <vt:lpstr>Arial Unicode MS</vt:lpstr>
      <vt:lpstr>Calibri</vt:lpstr>
      <vt:lpstr>OPPOSans 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Smile-泠溪</cp:lastModifiedBy>
  <cp:revision>1</cp:revision>
  <dcterms:created xsi:type="dcterms:W3CDTF">2025-04-19T06:06:40Z</dcterms:created>
  <dcterms:modified xsi:type="dcterms:W3CDTF">2025-04-19T06:06:46Z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F6CB5485E47D4024BB03327AD8F0523B_12</vt:lpwstr>
  </property>
  <property fmtid="{D5CDD505-2E9C-101B-9397-08002B2CF9AE}" pid="3" name="KSOProductBuildVer">
    <vt:lpwstr>2052-12.1.0.20305</vt:lpwstr>
  </property>
</Properties>
</file>